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66" r:id="rId6"/>
    <p:sldMasterId id="2147493695" r:id="rId7"/>
    <p:sldMasterId id="2147493708" r:id="rId8"/>
    <p:sldMasterId id="2147493722" r:id="rId9"/>
    <p:sldMasterId id="2147493734" r:id="rId10"/>
    <p:sldMasterId id="2147493748" r:id="rId11"/>
  </p:sldMasterIdLst>
  <p:notesMasterIdLst>
    <p:notesMasterId r:id="rId104"/>
  </p:notesMasterIdLst>
  <p:handoutMasterIdLst>
    <p:handoutMasterId r:id="rId105"/>
  </p:handoutMasterIdLst>
  <p:sldIdLst>
    <p:sldId id="854" r:id="rId12"/>
    <p:sldId id="1126" r:id="rId13"/>
    <p:sldId id="824" r:id="rId14"/>
    <p:sldId id="826" r:id="rId15"/>
    <p:sldId id="1023" r:id="rId16"/>
    <p:sldId id="1127" r:id="rId17"/>
    <p:sldId id="957" r:id="rId18"/>
    <p:sldId id="355" r:id="rId19"/>
    <p:sldId id="1129" r:id="rId20"/>
    <p:sldId id="1130" r:id="rId21"/>
    <p:sldId id="1064" r:id="rId22"/>
    <p:sldId id="1100" r:id="rId23"/>
    <p:sldId id="1065" r:id="rId24"/>
    <p:sldId id="1112" r:id="rId25"/>
    <p:sldId id="1108" r:id="rId26"/>
    <p:sldId id="402" r:id="rId27"/>
    <p:sldId id="381" r:id="rId28"/>
    <p:sldId id="1109" r:id="rId29"/>
    <p:sldId id="383" r:id="rId30"/>
    <p:sldId id="1110" r:id="rId31"/>
    <p:sldId id="363" r:id="rId32"/>
    <p:sldId id="1128" r:id="rId33"/>
    <p:sldId id="1113" r:id="rId34"/>
    <p:sldId id="1114" r:id="rId35"/>
    <p:sldId id="1115" r:id="rId36"/>
    <p:sldId id="1116" r:id="rId37"/>
    <p:sldId id="1118" r:id="rId38"/>
    <p:sldId id="1117" r:id="rId39"/>
    <p:sldId id="426" r:id="rId40"/>
    <p:sldId id="643" r:id="rId41"/>
    <p:sldId id="644" r:id="rId42"/>
    <p:sldId id="646" r:id="rId43"/>
    <p:sldId id="645" r:id="rId44"/>
    <p:sldId id="647" r:id="rId45"/>
    <p:sldId id="648" r:id="rId46"/>
    <p:sldId id="452" r:id="rId47"/>
    <p:sldId id="427" r:id="rId48"/>
    <p:sldId id="430" r:id="rId49"/>
    <p:sldId id="431" r:id="rId50"/>
    <p:sldId id="432" r:id="rId51"/>
    <p:sldId id="1119" r:id="rId52"/>
    <p:sldId id="1120" r:id="rId53"/>
    <p:sldId id="1121" r:id="rId54"/>
    <p:sldId id="1122" r:id="rId55"/>
    <p:sldId id="1123" r:id="rId56"/>
    <p:sldId id="1124" r:id="rId57"/>
    <p:sldId id="1087" r:id="rId58"/>
    <p:sldId id="1125" r:id="rId59"/>
    <p:sldId id="462" r:id="rId60"/>
    <p:sldId id="464" r:id="rId61"/>
    <p:sldId id="465" r:id="rId62"/>
    <p:sldId id="466" r:id="rId63"/>
    <p:sldId id="467" r:id="rId64"/>
    <p:sldId id="468" r:id="rId65"/>
    <p:sldId id="469" r:id="rId66"/>
    <p:sldId id="393" r:id="rId67"/>
    <p:sldId id="394" r:id="rId68"/>
    <p:sldId id="1132" r:id="rId69"/>
    <p:sldId id="354" r:id="rId70"/>
    <p:sldId id="373" r:id="rId71"/>
    <p:sldId id="374" r:id="rId72"/>
    <p:sldId id="1133" r:id="rId73"/>
    <p:sldId id="1134" r:id="rId74"/>
    <p:sldId id="1135" r:id="rId75"/>
    <p:sldId id="978" r:id="rId76"/>
    <p:sldId id="936" r:id="rId77"/>
    <p:sldId id="937" r:id="rId78"/>
    <p:sldId id="938" r:id="rId79"/>
    <p:sldId id="940" r:id="rId80"/>
    <p:sldId id="941" r:id="rId81"/>
    <p:sldId id="939" r:id="rId82"/>
    <p:sldId id="942" r:id="rId83"/>
    <p:sldId id="943" r:id="rId84"/>
    <p:sldId id="944" r:id="rId85"/>
    <p:sldId id="859" r:id="rId86"/>
    <p:sldId id="860" r:id="rId87"/>
    <p:sldId id="945" r:id="rId88"/>
    <p:sldId id="973" r:id="rId89"/>
    <p:sldId id="1088" r:id="rId90"/>
    <p:sldId id="375" r:id="rId91"/>
    <p:sldId id="376" r:id="rId92"/>
    <p:sldId id="377" r:id="rId93"/>
    <p:sldId id="378" r:id="rId94"/>
    <p:sldId id="379" r:id="rId95"/>
    <p:sldId id="1021" r:id="rId96"/>
    <p:sldId id="1022" r:id="rId97"/>
    <p:sldId id="382" r:id="rId98"/>
    <p:sldId id="1089" r:id="rId99"/>
    <p:sldId id="384" r:id="rId100"/>
    <p:sldId id="387" r:id="rId101"/>
    <p:sldId id="1075" r:id="rId102"/>
    <p:sldId id="979"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94"/>
    <p:restoredTop sz="96793"/>
  </p:normalViewPr>
  <p:slideViewPr>
    <p:cSldViewPr snapToObjects="1">
      <p:cViewPr varScale="1">
        <p:scale>
          <a:sx n="197" d="100"/>
          <a:sy n="197" d="100"/>
        </p:scale>
        <p:origin x="80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14" d="100"/>
        <a:sy n="114"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theme" Target="theme/theme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ableStyles" Target="tableStyle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660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1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5213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5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53352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55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5881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4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327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7103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51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793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23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582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327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947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9932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1469615-0B6C-4E37-A5DC-FDCF4C566C37}" type="slidenum">
              <a:rPr lang="en-US" altLang="en-US" sz="1200"/>
              <a:pPr/>
              <a:t>59</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423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D1A45DA-CA64-41FA-A1E8-AD1BAE08C0BB}" type="slidenum">
              <a:rPr lang="en-US" altLang="en-US" sz="1200"/>
              <a:pPr/>
              <a:t>60</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594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64DA130-9CE3-4E7D-9E7F-223297258F10}" type="slidenum">
              <a:rPr lang="en-US" altLang="en-US" sz="1200"/>
              <a:pPr/>
              <a:t>61</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604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B2FFBC-ECC8-4E72-ACD7-AC5B3AC7D391}" type="slidenum">
              <a:rPr lang="en-US" altLang="en-US" sz="1200"/>
              <a:pPr/>
              <a:t>62</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000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4953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857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65</a:t>
            </a:fld>
            <a:endParaRPr lang="en-US" altLang="en-US"/>
          </a:p>
        </p:txBody>
      </p:sp>
    </p:spTree>
    <p:extLst>
      <p:ext uri="{BB962C8B-B14F-4D97-AF65-F5344CB8AC3E}">
        <p14:creationId xmlns:p14="http://schemas.microsoft.com/office/powerpoint/2010/main" val="342699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290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67731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3099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8123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136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60928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1630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6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5573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3148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6193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3223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866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45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1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8874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2823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11440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2587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2921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953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11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72109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5656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909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39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881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0632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1909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28186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50007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440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38278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50962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35326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76567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5717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799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33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38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6881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22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829738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0702875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990872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581053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88616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0845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844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63498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408436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3487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730530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33437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53244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7641888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703718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390897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059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3098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73884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1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121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954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69104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14963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28491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6155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893720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972466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39075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2891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335372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47660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2688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4852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985895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349165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340595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4216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55681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305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17481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828332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655546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915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2.jpe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6: </a:t>
            </a:r>
            <a:r>
              <a:rPr lang="en-US" altLang="en-US" sz="1050" i="1" dirty="0" err="1">
                <a:solidFill>
                  <a:schemeClr val="bg1"/>
                </a:solidFill>
              </a:rPr>
              <a:t>ER_SQL_Final_Project</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66097"/>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 id="2147493674" r:id="rId8"/>
    <p:sldLayoutId id="2147493675" r:id="rId9"/>
    <p:sldLayoutId id="2147493676" r:id="rId10"/>
    <p:sldLayoutId id="2147493677" r:id="rId11"/>
    <p:sldLayoutId id="214749367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76496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9390"/>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3323063715"/>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980907"/>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 id="214749374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146908"/>
      </p:ext>
    </p:extLst>
  </p:cSld>
  <p:clrMap bg1="lt1" tx1="dk1" bg2="lt2" tx2="dk2" accent1="accent1" accent2="accent2" accent3="accent3" accent4="accent4" accent5="accent5" accent6="accent6" hlink="hlink" folHlink="folHlink"/>
  <p:sldLayoutIdLst>
    <p:sldLayoutId id="2147493749" r:id="rId1"/>
    <p:sldLayoutId id="2147493750" r:id="rId2"/>
    <p:sldLayoutId id="2147493751" r:id="rId3"/>
    <p:sldLayoutId id="2147493752" r:id="rId4"/>
    <p:sldLayoutId id="2147493753" r:id="rId5"/>
    <p:sldLayoutId id="2147493754" r:id="rId6"/>
    <p:sldLayoutId id="2147493755" r:id="rId7"/>
    <p:sldLayoutId id="2147493756" r:id="rId8"/>
    <p:sldLayoutId id="2147493757" r:id="rId9"/>
    <p:sldLayoutId id="2147493758" r:id="rId10"/>
    <p:sldLayoutId id="2147493759" r:id="rId11"/>
    <p:sldLayoutId id="21474937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5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59.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59.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46.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Data_scraping" TargetMode="External"/><Relationship Id="rId2" Type="http://schemas.openxmlformats.org/officeDocument/2006/relationships/hyperlink" Target="https://en.wikipedia.org/wiki/Character_encoding"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7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hyperlink" Target="https://www.w3schools.com/java/java_regex.asp" TargetMode="External"/><Relationship Id="rId7" Type="http://schemas.openxmlformats.org/officeDocument/2006/relationships/image" Target="../media/image43.tiff"/><Relationship Id="rId2" Type="http://schemas.openxmlformats.org/officeDocument/2006/relationships/hyperlink" Target="https://docs.python.org/3/library/re.html" TargetMode="Externa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en.wikipedia.org/wiki/SNOBO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335E1-2FEC-D243-B3B8-0644DC9CE0FE}"/>
              </a:ext>
            </a:extLst>
          </p:cNvPr>
          <p:cNvSpPr>
            <a:spLocks noGrp="1"/>
          </p:cNvSpPr>
          <p:nvPr>
            <p:ph idx="1"/>
          </p:nvPr>
        </p:nvSpPr>
        <p:spPr/>
        <p:txBody>
          <a:bodyPr/>
          <a:lstStyle/>
          <a:p>
            <a:r>
              <a:rPr lang="en-US" dirty="0"/>
              <a:t>Multivalued and composite attributes</a:t>
            </a:r>
          </a:p>
          <a:p>
            <a:pPr lvl="1"/>
            <a:r>
              <a:rPr lang="en-US" dirty="0"/>
              <a:t>Can result in some very strange SQL.</a:t>
            </a:r>
          </a:p>
          <a:p>
            <a:pPr lvl="1"/>
            <a:r>
              <a:rPr lang="en-US" dirty="0"/>
              <a:t>And are impossible to index properly.</a:t>
            </a:r>
          </a:p>
          <a:p>
            <a:pPr lvl="1"/>
            <a:r>
              <a:rPr lang="en-US" dirty="0"/>
              <a:t>Which results in awkward and slow queries.</a:t>
            </a:r>
          </a:p>
          <a:p>
            <a:r>
              <a:rPr lang="en-US" dirty="0"/>
              <a:t>Multivalued and composite attributes can also compromise integrity.</a:t>
            </a:r>
          </a:p>
          <a:p>
            <a:pPr lvl="1"/>
            <a:r>
              <a:rPr lang="en-US" dirty="0"/>
              <a:t>Foreign keys are an example.</a:t>
            </a:r>
          </a:p>
          <a:p>
            <a:pPr lvl="1"/>
            <a:r>
              <a:rPr lang="en-US" dirty="0"/>
              <a:t>I cannot define a foreign key that ensures that:</a:t>
            </a:r>
          </a:p>
          <a:p>
            <a:pPr lvl="2"/>
            <a:r>
              <a:rPr lang="en-US" dirty="0"/>
              <a:t>Each element in “tt0162222,tt0120815,tt0109830,tt0094737”</a:t>
            </a:r>
          </a:p>
          <a:p>
            <a:pPr lvl="2"/>
            <a:r>
              <a:rPr lang="en-US" dirty="0"/>
              <a:t>Has a corresponding row in in another table.</a:t>
            </a:r>
          </a:p>
          <a:p>
            <a:r>
              <a:rPr lang="en-US" dirty="0"/>
              <a:t>How do you handle these situations?</a:t>
            </a:r>
          </a:p>
          <a:p>
            <a:pPr lvl="1"/>
            <a:r>
              <a:rPr lang="en-US" dirty="0"/>
              <a:t>Decompose composite attributes into columns or a separate table.</a:t>
            </a:r>
          </a:p>
          <a:p>
            <a:pPr lvl="1"/>
            <a:r>
              <a:rPr lang="en-US" dirty="0"/>
              <a:t>Multi-valued attributes are a many-to-many pattern.</a:t>
            </a:r>
          </a:p>
        </p:txBody>
      </p:sp>
      <p:sp>
        <p:nvSpPr>
          <p:cNvPr id="3" name="Title 2">
            <a:extLst>
              <a:ext uri="{FF2B5EF4-FFF2-40B4-BE49-F238E27FC236}">
                <a16:creationId xmlns:a16="http://schemas.microsoft.com/office/drawing/2014/main" id="{BC6A504B-8CEB-6349-831C-DD9E9910A075}"/>
              </a:ext>
            </a:extLst>
          </p:cNvPr>
          <p:cNvSpPr>
            <a:spLocks noGrp="1"/>
          </p:cNvSpPr>
          <p:nvPr>
            <p:ph type="title"/>
          </p:nvPr>
        </p:nvSpPr>
        <p:spPr/>
        <p:txBody>
          <a:bodyPr/>
          <a:lstStyle/>
          <a:p>
            <a:r>
              <a:rPr lang="en-US" dirty="0"/>
              <a:t>Multivalued and Composite Attributes</a:t>
            </a:r>
          </a:p>
        </p:txBody>
      </p:sp>
    </p:spTree>
    <p:extLst>
      <p:ext uri="{BB962C8B-B14F-4D97-AF65-F5344CB8AC3E}">
        <p14:creationId xmlns:p14="http://schemas.microsoft.com/office/powerpoint/2010/main" val="333321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E2DAA967-C31B-1947-8724-0382FB490A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09258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8" name="TextBox 9">
            <a:extLst>
              <a:ext uri="{FF2B5EF4-FFF2-40B4-BE49-F238E27FC236}">
                <a16:creationId xmlns:a16="http://schemas.microsoft.com/office/drawing/2014/main" id="{8196B63E-00B9-E140-8ED5-9876D374F0E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44461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848600" cy="156966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 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 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200" dirty="0">
              <a:solidFill>
                <a:srgbClr val="FF0000"/>
              </a:solidFill>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covered the language and functions in the last lecture.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cover </a:t>
            </a:r>
            <a:r>
              <a:rPr kumimoji="0" lang="en-US" sz="1200" b="0" i="0" u="sng" strike="noStrike" kern="1200" cap="none" spc="0" normalizeH="0" baseline="0" noProof="0" dirty="0">
                <a:ln>
                  <a:noFill/>
                </a:ln>
                <a:solidFill>
                  <a:srgbClr val="FF0000"/>
                </a:solidFill>
                <a:effectLst/>
                <a:uLnTx/>
                <a:uFillTx/>
                <a:latin typeface="Calibri" charset="0"/>
                <a:ea typeface="ＭＳ Ｐゴシック" charset="-128"/>
                <a:cs typeface="+mn-cs"/>
              </a:rPr>
              <a:t>triggers</a:t>
            </a:r>
            <a:r>
              <a:rPr kumimoji="0" lang="en-US" sz="1200" b="0" i="1" u="sng"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200" b="0" strike="noStrike" kern="1200" cap="none" spc="0" normalizeH="0" baseline="0" noProof="0" dirty="0">
                <a:ln>
                  <a:noFill/>
                </a:ln>
                <a:solidFill>
                  <a:srgbClr val="FF0000"/>
                </a:solidFill>
                <a:effectLst/>
                <a:uLnTx/>
                <a:uFillTx/>
                <a:latin typeface="Calibri" charset="0"/>
                <a:ea typeface="ＭＳ Ｐゴシック" charset="-128"/>
                <a:cs typeface="+mn-cs"/>
              </a:rPr>
              <a:t>in this lecture.</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5122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725D58F1-E60A-A849-9B2B-1065EE52D582}"/>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243932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149656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880A8-C81D-8C40-BC20-C1C181C192C8}"/>
              </a:ext>
            </a:extLst>
          </p:cNvPr>
          <p:cNvSpPr>
            <a:spLocks noGrp="1"/>
          </p:cNvSpPr>
          <p:nvPr>
            <p:ph type="title"/>
          </p:nvPr>
        </p:nvSpPr>
        <p:spPr/>
        <p:txBody>
          <a:bodyPr/>
          <a:lstStyle/>
          <a:p>
            <a:r>
              <a:rPr lang="en-US" dirty="0"/>
              <a:t>Trigger Example – Violating when not to Use</a:t>
            </a:r>
          </a:p>
        </p:txBody>
      </p:sp>
      <p:pic>
        <p:nvPicPr>
          <p:cNvPr id="4" name="Picture 3">
            <a:extLst>
              <a:ext uri="{FF2B5EF4-FFF2-40B4-BE49-F238E27FC236}">
                <a16:creationId xmlns:a16="http://schemas.microsoft.com/office/drawing/2014/main" id="{DACE7007-D4EE-E749-985D-807AF9AD78F8}"/>
              </a:ext>
            </a:extLst>
          </p:cNvPr>
          <p:cNvPicPr>
            <a:picLocks noChangeAspect="1"/>
          </p:cNvPicPr>
          <p:nvPr/>
        </p:nvPicPr>
        <p:blipFill>
          <a:blip r:embed="rId2"/>
          <a:stretch>
            <a:fillRect/>
          </a:stretch>
        </p:blipFill>
        <p:spPr>
          <a:xfrm>
            <a:off x="123387" y="1200150"/>
            <a:ext cx="8897226" cy="3409950"/>
          </a:xfrm>
          <a:prstGeom prst="rect">
            <a:avLst/>
          </a:prstGeom>
        </p:spPr>
      </p:pic>
      <p:sp>
        <p:nvSpPr>
          <p:cNvPr id="5" name="TextBox 4">
            <a:extLst>
              <a:ext uri="{FF2B5EF4-FFF2-40B4-BE49-F238E27FC236}">
                <a16:creationId xmlns:a16="http://schemas.microsoft.com/office/drawing/2014/main" id="{1801F694-B102-6A40-A708-993099E3C4CB}"/>
              </a:ext>
            </a:extLst>
          </p:cNvPr>
          <p:cNvSpPr txBox="1"/>
          <p:nvPr/>
        </p:nvSpPr>
        <p:spPr>
          <a:xfrm>
            <a:off x="381000" y="590550"/>
            <a:ext cx="815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Materialized view support, especially update, is inconsistent.</a:t>
            </a:r>
          </a:p>
          <a:p>
            <a:pPr marL="285750" indent="-285750">
              <a:buFont typeface="Arial" panose="020B0604020202020204" pitchFamily="34" charset="0"/>
              <a:buChar char="•"/>
            </a:pPr>
            <a:r>
              <a:rPr lang="en-US" dirty="0"/>
              <a:t>We are going to use triggers to keep a materialized view (copy table) up to date.</a:t>
            </a:r>
          </a:p>
        </p:txBody>
      </p:sp>
      <p:sp>
        <p:nvSpPr>
          <p:cNvPr id="6" name="TextBox 5">
            <a:extLst>
              <a:ext uri="{FF2B5EF4-FFF2-40B4-BE49-F238E27FC236}">
                <a16:creationId xmlns:a16="http://schemas.microsoft.com/office/drawing/2014/main" id="{E685F915-870D-064A-950F-AB4497664224}"/>
              </a:ext>
            </a:extLst>
          </p:cNvPr>
          <p:cNvSpPr txBox="1"/>
          <p:nvPr/>
        </p:nvSpPr>
        <p:spPr>
          <a:xfrm>
            <a:off x="4572000" y="3946998"/>
            <a:ext cx="2279855" cy="646331"/>
          </a:xfrm>
          <a:prstGeom prst="rect">
            <a:avLst/>
          </a:prstGeom>
          <a:noFill/>
        </p:spPr>
        <p:txBody>
          <a:bodyPr wrap="none" rtlCol="0">
            <a:spAutoFit/>
          </a:bodyPr>
          <a:lstStyle/>
          <a:p>
            <a:r>
              <a:rPr lang="en-US" dirty="0">
                <a:solidFill>
                  <a:srgbClr val="FF0000"/>
                </a:solidFill>
              </a:rPr>
              <a:t>Back to the Notebook.</a:t>
            </a:r>
            <a:br>
              <a:rPr lang="en-US" dirty="0">
                <a:solidFill>
                  <a:srgbClr val="FF0000"/>
                </a:solidFill>
              </a:rPr>
            </a:br>
            <a:r>
              <a:rPr lang="en-US" dirty="0">
                <a:solidFill>
                  <a:srgbClr val="FF0000"/>
                </a:solidFill>
              </a:rPr>
              <a:t>Write a Trigger.</a:t>
            </a:r>
          </a:p>
        </p:txBody>
      </p:sp>
    </p:spTree>
    <p:extLst>
      <p:ext uri="{BB962C8B-B14F-4D97-AF65-F5344CB8AC3E}">
        <p14:creationId xmlns:p14="http://schemas.microsoft.com/office/powerpoint/2010/main" val="30889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7758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942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r>
              <a:rPr lang="en-US" sz="1400" dirty="0"/>
              <a:t>ER Notation</a:t>
            </a:r>
          </a:p>
        </p:txBody>
      </p:sp>
    </p:spTree>
    <p:extLst>
      <p:ext uri="{BB962C8B-B14F-4D97-AF65-F5344CB8AC3E}">
        <p14:creationId xmlns:p14="http://schemas.microsoft.com/office/powerpoint/2010/main" val="104146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68743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30</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defTabSz="685800"/>
            <a:r>
              <a:rPr lang="en-US" sz="675" dirty="0">
                <a:solidFill>
                  <a:srgbClr val="444444"/>
                </a:solidFill>
                <a:latin typeface="Arial" charset="0"/>
                <a:ea typeface="+mn-ea"/>
              </a:rPr>
              <a:t>http://</a:t>
            </a:r>
            <a:r>
              <a:rPr lang="en-US" sz="675" dirty="0" err="1">
                <a:solidFill>
                  <a:srgbClr val="444444"/>
                </a:solidFill>
                <a:latin typeface="Arial" charset="0"/>
                <a:ea typeface="+mn-ea"/>
              </a:rPr>
              <a:t>www.vertabelo.com</a:t>
            </a:r>
            <a:r>
              <a:rPr lang="en-US" sz="675" dirty="0">
                <a:solidFill>
                  <a:srgbClr val="444444"/>
                </a:solidFill>
                <a:latin typeface="Arial" charset="0"/>
                <a:ea typeface="+mn-ea"/>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Are all employees faculty?</a:t>
            </a:r>
          </a:p>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Can students also be employees?</a:t>
            </a:r>
          </a:p>
        </p:txBody>
      </p:sp>
    </p:spTree>
    <p:extLst>
      <p:ext uri="{BB962C8B-B14F-4D97-AF65-F5344CB8AC3E}">
        <p14:creationId xmlns:p14="http://schemas.microsoft.com/office/powerpoint/2010/main" val="3528497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91099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8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833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3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338545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algn="ctr" defTabSz="685800" fontAlgn="auto">
              <a:spcBef>
                <a:spcPts val="0"/>
              </a:spcBef>
              <a:spcAft>
                <a:spcPts val="0"/>
              </a:spcAft>
            </a:pPr>
            <a:r>
              <a:rPr lang="en-US" sz="1350" dirty="0">
                <a:solidFill>
                  <a:srgbClr val="000000"/>
                </a:solidFill>
                <a:latin typeface="Helvetica"/>
                <a:ea typeface="+mn-ea"/>
              </a:rPr>
              <a:t>I use this approach</a:t>
            </a:r>
            <a:br>
              <a:rPr lang="en-US" sz="1350" dirty="0">
                <a:solidFill>
                  <a:srgbClr val="000000"/>
                </a:solidFill>
                <a:latin typeface="Helvetica"/>
                <a:ea typeface="+mn-ea"/>
              </a:rPr>
            </a:br>
            <a:r>
              <a:rPr lang="en-US" sz="1350" dirty="0">
                <a:solidFill>
                  <a:srgbClr val="000000"/>
                </a:solidFill>
                <a:latin typeface="Helvetica"/>
                <a:ea typeface="+mn-ea"/>
              </a:rPr>
              <a:t>in Crow’s Foot Notation</a:t>
            </a:r>
            <a:br>
              <a:rPr lang="en-US" sz="1350" dirty="0">
                <a:solidFill>
                  <a:srgbClr val="000000"/>
                </a:solidFill>
                <a:latin typeface="Helvetica"/>
                <a:ea typeface="+mn-ea"/>
              </a:rPr>
            </a:br>
            <a:r>
              <a:rPr lang="en-US" sz="1350" dirty="0">
                <a:solidFill>
                  <a:srgbClr val="000000"/>
                </a:solidFill>
                <a:latin typeface="Helvetica"/>
                <a:ea typeface="+mn-ea"/>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33499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5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422362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9915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Final SQL Concepts:</a:t>
            </a:r>
          </a:p>
          <a:p>
            <a:pPr lvl="1">
              <a:spcBef>
                <a:spcPts val="0"/>
              </a:spcBef>
            </a:pPr>
            <a:r>
              <a:rPr lang="en-US" sz="1600" dirty="0"/>
              <a:t>Two simple index examples.</a:t>
            </a:r>
          </a:p>
          <a:p>
            <a:pPr lvl="1">
              <a:spcBef>
                <a:spcPts val="0"/>
              </a:spcBef>
            </a:pPr>
            <a:r>
              <a:rPr lang="en-US" sz="1600" dirty="0"/>
              <a:t>Completing:</a:t>
            </a:r>
          </a:p>
          <a:p>
            <a:pPr lvl="2">
              <a:spcBef>
                <a:spcPts val="0"/>
              </a:spcBef>
            </a:pPr>
            <a:r>
              <a:rPr lang="en-US" sz="1400" dirty="0"/>
              <a:t>Functions.</a:t>
            </a:r>
          </a:p>
          <a:p>
            <a:pPr lvl="2">
              <a:spcBef>
                <a:spcPts val="0"/>
              </a:spcBef>
            </a:pPr>
            <a:r>
              <a:rPr lang="en-US" sz="1400" dirty="0"/>
              <a:t>Triggers.</a:t>
            </a:r>
          </a:p>
          <a:p>
            <a:pPr lvl="2">
              <a:spcBef>
                <a:spcPts val="0"/>
              </a:spcBef>
            </a:pPr>
            <a:r>
              <a:rPr lang="en-US" sz="1400" dirty="0"/>
              <a:t>Procedures.</a:t>
            </a:r>
          </a:p>
          <a:p>
            <a:pPr lvl="1">
              <a:spcBef>
                <a:spcPts val="0"/>
              </a:spcBef>
            </a:pPr>
            <a:r>
              <a:rPr lang="en-US" sz="1600" dirty="0"/>
              <a:t>Security</a:t>
            </a:r>
            <a:br>
              <a:rPr lang="en-US" sz="1600" dirty="0"/>
            </a:br>
            <a:endParaRPr lang="en-US" sz="1600" dirty="0"/>
          </a:p>
          <a:p>
            <a:pPr>
              <a:spcBef>
                <a:spcPts val="0"/>
              </a:spcBef>
            </a:pPr>
            <a:r>
              <a:rPr lang="en-US" sz="1800" dirty="0"/>
              <a:t>Some Advanced ER </a:t>
            </a:r>
            <a:r>
              <a:rPr lang="en-US" sz="1800" dirty="0">
                <a:sym typeface="Wingdings" pitchFamily="2" charset="2"/>
              </a:rPr>
              <a:t> Relational Mapping</a:t>
            </a:r>
          </a:p>
          <a:p>
            <a:pPr lvl="1">
              <a:spcBef>
                <a:spcPts val="0"/>
              </a:spcBef>
            </a:pPr>
            <a:r>
              <a:rPr lang="en-US" sz="1600" dirty="0">
                <a:sym typeface="Wingdings" pitchFamily="2" charset="2"/>
              </a:rPr>
              <a:t>Inheritance (Continued)</a:t>
            </a:r>
          </a:p>
          <a:p>
            <a:pPr lvl="1">
              <a:spcBef>
                <a:spcPts val="0"/>
              </a:spcBef>
            </a:pPr>
            <a:r>
              <a:rPr lang="en-US" sz="1600" dirty="0">
                <a:sym typeface="Wingdings" pitchFamily="2" charset="2"/>
              </a:rPr>
              <a:t>Composite Attributes</a:t>
            </a:r>
          </a:p>
          <a:p>
            <a:pPr lvl="1">
              <a:spcBef>
                <a:spcPts val="0"/>
              </a:spcBef>
            </a:pPr>
            <a:r>
              <a:rPr lang="en-US" sz="1600" dirty="0">
                <a:sym typeface="Wingdings" pitchFamily="2" charset="2"/>
              </a:rPr>
              <a:t>Multivalued attributes.</a:t>
            </a:r>
          </a:p>
          <a:p>
            <a:pPr lvl="1">
              <a:spcBef>
                <a:spcPts val="0"/>
              </a:spcBef>
            </a:pPr>
            <a:r>
              <a:rPr lang="en-US" sz="1600" dirty="0">
                <a:sym typeface="Wingdings" pitchFamily="2" charset="2"/>
              </a:rPr>
              <a:t>N-</a:t>
            </a:r>
            <a:r>
              <a:rPr lang="en-US" sz="1600" dirty="0" err="1">
                <a:sym typeface="Wingdings" pitchFamily="2" charset="2"/>
              </a:rPr>
              <a:t>ary</a:t>
            </a:r>
            <a:r>
              <a:rPr lang="en-US" sz="1600" dirty="0">
                <a:sym typeface="Wingdings" pitchFamily="2" charset="2"/>
              </a:rPr>
              <a:t> relationships, for N &gt; 2.</a:t>
            </a:r>
            <a:br>
              <a:rPr lang="en-US" sz="1600" dirty="0">
                <a:sym typeface="Wingdings" pitchFamily="2" charset="2"/>
              </a:rPr>
            </a:br>
            <a:endParaRPr lang="en-US" sz="1600" dirty="0">
              <a:sym typeface="Wingdings" pitchFamily="2" charset="2"/>
            </a:endParaRPr>
          </a:p>
          <a:p>
            <a:pPr>
              <a:spcBef>
                <a:spcPts val="0"/>
              </a:spcBef>
            </a:pPr>
            <a:r>
              <a:rPr lang="en-US" sz="1800" dirty="0">
                <a:sym typeface="Wingdings" pitchFamily="2" charset="2"/>
              </a:rPr>
              <a:t>Midterm walkthrough. (There will be recitations)</a:t>
            </a:r>
            <a:endParaRPr lang="en-US" sz="18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D7D7AC5D-4143-6E42-95B8-7A6A07131FD0}"/>
              </a:ext>
            </a:extLst>
          </p:cNvPr>
          <p:cNvSpPr txBox="1"/>
          <p:nvPr/>
        </p:nvSpPr>
        <p:spPr>
          <a:xfrm>
            <a:off x="5486400" y="3181350"/>
            <a:ext cx="2510431" cy="646331"/>
          </a:xfrm>
          <a:prstGeom prst="rect">
            <a:avLst/>
          </a:prstGeom>
          <a:noFill/>
        </p:spPr>
        <p:txBody>
          <a:bodyPr wrap="none" rtlCol="0">
            <a:spAutoFit/>
          </a:bodyPr>
          <a:lstStyle/>
          <a:p>
            <a:pPr algn="ctr"/>
            <a:r>
              <a:rPr lang="en-US" dirty="0">
                <a:solidFill>
                  <a:srgbClr val="FF0000"/>
                </a:solidFill>
              </a:rPr>
              <a:t>Some of this woven into</a:t>
            </a:r>
          </a:p>
          <a:p>
            <a:pPr algn="ctr"/>
            <a:r>
              <a:rPr lang="en-US" dirty="0">
                <a:solidFill>
                  <a:srgbClr val="FF0000"/>
                </a:solidFill>
              </a:rPr>
              <a:t>main presentation flow.</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6071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65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247191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420211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14920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r>
              <a:rPr lang="en-US" dirty="0"/>
              <a:t>Switch to notebook.</a:t>
            </a:r>
          </a:p>
        </p:txBody>
      </p:sp>
    </p:spTree>
    <p:extLst>
      <p:ext uri="{BB962C8B-B14F-4D97-AF65-F5344CB8AC3E}">
        <p14:creationId xmlns:p14="http://schemas.microsoft.com/office/powerpoint/2010/main" val="352115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sz="1800" dirty="0"/>
              <a:t>So far, we have created:</a:t>
            </a:r>
          </a:p>
          <a:p>
            <a:pPr lvl="1"/>
            <a:r>
              <a:rPr lang="en-US" sz="1600" dirty="0"/>
              <a:t>A three-table solution to a simple inheritance design problem.</a:t>
            </a:r>
          </a:p>
          <a:p>
            <a:pPr lvl="1"/>
            <a:r>
              <a:rPr lang="en-US" sz="1600" dirty="0"/>
              <a:t>Core elements are:</a:t>
            </a:r>
          </a:p>
          <a:p>
            <a:pPr lvl="2"/>
            <a:r>
              <a:rPr lang="en-US" sz="1400" dirty="0"/>
              <a:t>Function for computing UNIs.</a:t>
            </a:r>
          </a:p>
          <a:p>
            <a:pPr lvl="2"/>
            <a:r>
              <a:rPr lang="en-US" sz="1400" dirty="0"/>
              <a:t>A view to query the concrete class without exposing inheritance.</a:t>
            </a:r>
          </a:p>
          <a:p>
            <a:pPr lvl="2"/>
            <a:r>
              <a:rPr lang="en-US" sz="1400" dirty="0"/>
              <a:t>A procedure to create one of the concrete classes and the base classes.</a:t>
            </a:r>
          </a:p>
          <a:p>
            <a:r>
              <a:rPr lang="en-US" sz="1800" dirty="0"/>
              <a:t>But,</a:t>
            </a:r>
          </a:p>
          <a:p>
            <a:pPr lvl="1"/>
            <a:r>
              <a:rPr lang="en-US" sz="1600" dirty="0"/>
              <a:t>We would still need to implement the update and delete stored procedures to ensure encapsulation and integrity. This prevents users from corrupting the data by removing the need to understand the model and write SQL scripts. </a:t>
            </a:r>
          </a:p>
          <a:p>
            <a:pPr lvl="1"/>
            <a:r>
              <a:rPr lang="en-US" sz="1600" dirty="0"/>
              <a:t>Implement a Trigger that rejects changing the UNI. Let’s do that now.</a:t>
            </a:r>
          </a:p>
          <a:p>
            <a:r>
              <a:rPr lang="en-US" sz="1800" dirty="0"/>
              <a:t>But, what if someone mistakenly uses the tables directly with SQL statements.</a:t>
            </a:r>
            <a:br>
              <a:rPr lang="en-US" sz="1800" dirty="0"/>
            </a:br>
            <a:r>
              <a:rPr lang="en-US" sz="1800" dirty="0"/>
              <a:t>That would still cause integrity problems.</a:t>
            </a:r>
          </a:p>
          <a:p>
            <a:r>
              <a:rPr lang="en-US" sz="1800"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338702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Two Simple Index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614DCB04-4720-5D43-B269-DB2F1846026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99137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Like in many other cases, SQL DBMS have product specific variations.</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ER Mapping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5311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A89300C-6716-A84B-8F8C-3A37022E341D}"/>
              </a:ext>
            </a:extLst>
          </p:cNvPr>
          <p:cNvSpPr txBox="1"/>
          <p:nvPr/>
        </p:nvSpPr>
        <p:spPr>
          <a:xfrm>
            <a:off x="457200" y="3409950"/>
            <a:ext cx="2039982" cy="954107"/>
          </a:xfrm>
          <a:prstGeom prst="rect">
            <a:avLst/>
          </a:prstGeom>
          <a:noFill/>
        </p:spPr>
        <p:txBody>
          <a:bodyPr wrap="none" rtlCol="0">
            <a:spAutoFit/>
          </a:bodyPr>
          <a:lstStyle/>
          <a:p>
            <a:r>
              <a:rPr lang="en-US" sz="1400" dirty="0"/>
              <a:t>Let’s do this.</a:t>
            </a:r>
          </a:p>
          <a:p>
            <a:pPr marL="342900" indent="-342900">
              <a:buFont typeface="+mj-lt"/>
              <a:buAutoNum type="arabicPeriod"/>
            </a:pPr>
            <a:r>
              <a:rPr lang="en-US" sz="1400" dirty="0"/>
              <a:t>Crow’s Foot Diagram</a:t>
            </a:r>
          </a:p>
          <a:p>
            <a:pPr marL="342900" indent="-342900">
              <a:buFont typeface="+mj-lt"/>
              <a:buAutoNum type="arabicPeriod"/>
            </a:pPr>
            <a:r>
              <a:rPr lang="en-US" sz="1400" dirty="0"/>
              <a:t>SQL Schema</a:t>
            </a:r>
          </a:p>
          <a:p>
            <a:pPr marL="342900" indent="-342900">
              <a:buFont typeface="+mj-lt"/>
              <a:buAutoNum type="arabicPeriod"/>
            </a:pPr>
            <a:r>
              <a:rPr lang="en-US" sz="1400" dirty="0"/>
              <a:t>Indexes</a:t>
            </a:r>
          </a:p>
        </p:txBody>
      </p:sp>
    </p:spTree>
    <p:extLst>
      <p:ext uri="{BB962C8B-B14F-4D97-AF65-F5344CB8AC3E}">
        <p14:creationId xmlns:p14="http://schemas.microsoft.com/office/powerpoint/2010/main" val="3181143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6E4668-9E41-FD4A-882E-2C709DEC8338}"/>
              </a:ext>
            </a:extLst>
          </p:cNvPr>
          <p:cNvSpPr>
            <a:spLocks noGrp="1"/>
          </p:cNvSpPr>
          <p:nvPr>
            <p:ph idx="1"/>
          </p:nvPr>
        </p:nvSpPr>
        <p:spPr>
          <a:xfrm>
            <a:off x="152400" y="2245573"/>
            <a:ext cx="8839200" cy="2315167"/>
          </a:xfrm>
        </p:spPr>
        <p:txBody>
          <a:bodyPr/>
          <a:lstStyle/>
          <a:p>
            <a:r>
              <a:rPr lang="en-US" sz="1600" dirty="0"/>
              <a:t>Three core entities:</a:t>
            </a:r>
          </a:p>
          <a:p>
            <a:pPr lvl="1"/>
            <a:r>
              <a:rPr lang="en-US" sz="1400" dirty="0" err="1"/>
              <a:t>name_basics</a:t>
            </a:r>
            <a:r>
              <a:rPr lang="en-US" sz="1400" dirty="0"/>
              <a:t>: Core information about actors, writers, ... ... (10M rows)</a:t>
            </a:r>
          </a:p>
          <a:p>
            <a:pPr lvl="1"/>
            <a:r>
              <a:rPr lang="en-US" sz="1400" dirty="0" err="1"/>
              <a:t>title_basics</a:t>
            </a:r>
            <a:r>
              <a:rPr lang="en-US" sz="1400" dirty="0"/>
              <a:t>: Core information about a movie, TV series, episode, ... ... (7M rows)</a:t>
            </a:r>
          </a:p>
          <a:p>
            <a:pPr lvl="1"/>
            <a:r>
              <a:rPr lang="en-US" sz="1400" dirty="0" err="1"/>
              <a:t>title_principals</a:t>
            </a:r>
            <a:r>
              <a:rPr lang="en-US" sz="1400" dirty="0"/>
              <a:t>: Associative entity implement many-to-many relationship with properties. (42M rows)</a:t>
            </a:r>
          </a:p>
          <a:p>
            <a:r>
              <a:rPr lang="en-US" sz="1600" dirty="0"/>
              <a:t>Associative entities have foreign keys to the entities they link.</a:t>
            </a:r>
          </a:p>
          <a:p>
            <a:r>
              <a:rPr lang="en-US" sz="1600" dirty="0"/>
              <a:t>Let’s look at some queries and scenarios:</a:t>
            </a:r>
          </a:p>
          <a:p>
            <a:pPr lvl="1"/>
            <a:r>
              <a:rPr lang="en-US" sz="1400" dirty="0"/>
              <a:t>Simple lookups.</a:t>
            </a:r>
          </a:p>
          <a:p>
            <a:pPr lvl="1"/>
            <a:r>
              <a:rPr lang="en-US" sz="1400" dirty="0"/>
              <a:t>JOINs</a:t>
            </a:r>
          </a:p>
          <a:p>
            <a:pPr lvl="1"/>
            <a:r>
              <a:rPr lang="en-US" sz="1400" dirty="0"/>
              <a:t>Foreign Keys</a:t>
            </a:r>
          </a:p>
        </p:txBody>
      </p:sp>
      <p:sp>
        <p:nvSpPr>
          <p:cNvPr id="3" name="Title 2">
            <a:extLst>
              <a:ext uri="{FF2B5EF4-FFF2-40B4-BE49-F238E27FC236}">
                <a16:creationId xmlns:a16="http://schemas.microsoft.com/office/drawing/2014/main" id="{3374BB50-D0BD-8942-BC5A-21193923DF08}"/>
              </a:ext>
            </a:extLst>
          </p:cNvPr>
          <p:cNvSpPr>
            <a:spLocks noGrp="1"/>
          </p:cNvSpPr>
          <p:nvPr>
            <p:ph type="title"/>
          </p:nvPr>
        </p:nvSpPr>
        <p:spPr/>
        <p:txBody>
          <a:bodyPr/>
          <a:lstStyle/>
          <a:p>
            <a:r>
              <a:rPr lang="en-US" dirty="0"/>
              <a:t>Consider a Subset of the IMDB Data Model</a:t>
            </a:r>
          </a:p>
        </p:txBody>
      </p:sp>
      <p:pic>
        <p:nvPicPr>
          <p:cNvPr id="4" name="Picture 3">
            <a:extLst>
              <a:ext uri="{FF2B5EF4-FFF2-40B4-BE49-F238E27FC236}">
                <a16:creationId xmlns:a16="http://schemas.microsoft.com/office/drawing/2014/main" id="{2746CE20-7240-0B4D-94B6-EF33238F370A}"/>
              </a:ext>
            </a:extLst>
          </p:cNvPr>
          <p:cNvPicPr>
            <a:picLocks noChangeAspect="1"/>
          </p:cNvPicPr>
          <p:nvPr/>
        </p:nvPicPr>
        <p:blipFill>
          <a:blip r:embed="rId2"/>
          <a:stretch>
            <a:fillRect/>
          </a:stretch>
        </p:blipFill>
        <p:spPr>
          <a:xfrm>
            <a:off x="2133600" y="547181"/>
            <a:ext cx="4724400" cy="1663940"/>
          </a:xfrm>
          <a:prstGeom prst="rect">
            <a:avLst/>
          </a:prstGeom>
        </p:spPr>
      </p:pic>
      <p:sp>
        <p:nvSpPr>
          <p:cNvPr id="5" name="TextBox 4">
            <a:extLst>
              <a:ext uri="{FF2B5EF4-FFF2-40B4-BE49-F238E27FC236}">
                <a16:creationId xmlns:a16="http://schemas.microsoft.com/office/drawing/2014/main" id="{9CF55644-EACE-6A4E-A95E-B6BCFB1929A8}"/>
              </a:ext>
            </a:extLst>
          </p:cNvPr>
          <p:cNvSpPr txBox="1"/>
          <p:nvPr/>
        </p:nvSpPr>
        <p:spPr>
          <a:xfrm>
            <a:off x="3733800" y="4095750"/>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3790108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
        <p:nvSpPr>
          <p:cNvPr id="2" name="TextBox 1">
            <a:extLst>
              <a:ext uri="{FF2B5EF4-FFF2-40B4-BE49-F238E27FC236}">
                <a16:creationId xmlns:a16="http://schemas.microsoft.com/office/drawing/2014/main" id="{B24AEDDB-8778-0941-AF1E-2C3EA49CA0F9}"/>
              </a:ext>
            </a:extLst>
          </p:cNvPr>
          <p:cNvSpPr txBox="1"/>
          <p:nvPr/>
        </p:nvSpPr>
        <p:spPr>
          <a:xfrm>
            <a:off x="768350" y="3638550"/>
            <a:ext cx="2687146" cy="369332"/>
          </a:xfrm>
          <a:prstGeom prst="rect">
            <a:avLst/>
          </a:prstGeom>
          <a:noFill/>
        </p:spPr>
        <p:txBody>
          <a:bodyPr wrap="none" rtlCol="0">
            <a:spAutoFit/>
          </a:bodyPr>
          <a:lstStyle/>
          <a:p>
            <a:r>
              <a:rPr lang="en-US" dirty="0"/>
              <a:t>Let’s look at </a:t>
            </a:r>
            <a:r>
              <a:rPr lang="en-US" i="1" dirty="0" err="1"/>
              <a:t>classicmodels</a:t>
            </a:r>
            <a:r>
              <a:rPr lang="en-US" i="1" dirty="0"/>
              <a:t>.</a:t>
            </a:r>
            <a:endParaRPr lang="en-US" dirty="0"/>
          </a:p>
        </p:txBody>
      </p:sp>
    </p:spTree>
    <p:extLst>
      <p:ext uri="{BB962C8B-B14F-4D97-AF65-F5344CB8AC3E}">
        <p14:creationId xmlns:p14="http://schemas.microsoft.com/office/powerpoint/2010/main" val="697678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73893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170794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Data Cleanup Tasks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28048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A8CADF-098F-3F40-B68D-4BB04F0DDFE6}"/>
              </a:ext>
            </a:extLst>
          </p:cNvPr>
          <p:cNvSpPr>
            <a:spLocks noGrp="1"/>
          </p:cNvSpPr>
          <p:nvPr>
            <p:ph idx="1"/>
          </p:nvPr>
        </p:nvSpPr>
        <p:spPr/>
        <p:txBody>
          <a:bodyPr/>
          <a:lstStyle/>
          <a:p>
            <a:r>
              <a:rPr lang="en-US" dirty="0"/>
              <a:t>Country, City, State in </a:t>
            </a:r>
            <a:r>
              <a:rPr lang="en-US" dirty="0" err="1"/>
              <a:t>Lahmans</a:t>
            </a:r>
            <a:r>
              <a:rPr lang="en-US" dirty="0"/>
              <a:t> People.</a:t>
            </a:r>
          </a:p>
          <a:p>
            <a:r>
              <a:rPr lang="en-US" dirty="0"/>
              <a:t>Harry Potter data.</a:t>
            </a:r>
          </a:p>
        </p:txBody>
      </p:sp>
      <p:sp>
        <p:nvSpPr>
          <p:cNvPr id="3" name="Title 2">
            <a:extLst>
              <a:ext uri="{FF2B5EF4-FFF2-40B4-BE49-F238E27FC236}">
                <a16:creationId xmlns:a16="http://schemas.microsoft.com/office/drawing/2014/main" id="{9B2DA25F-7554-A949-B8AE-76FDD6F1A884}"/>
              </a:ext>
            </a:extLst>
          </p:cNvPr>
          <p:cNvSpPr>
            <a:spLocks noGrp="1"/>
          </p:cNvSpPr>
          <p:nvPr>
            <p:ph type="title"/>
          </p:nvPr>
        </p:nvSpPr>
        <p:spPr/>
        <p:txBody>
          <a:bodyPr/>
          <a:lstStyle/>
          <a:p>
            <a:r>
              <a:rPr lang="en-US" dirty="0"/>
              <a:t>Some Worked Data Cleanup Tasks</a:t>
            </a:r>
          </a:p>
        </p:txBody>
      </p:sp>
    </p:spTree>
    <p:extLst>
      <p:ext uri="{BB962C8B-B14F-4D97-AF65-F5344CB8AC3E}">
        <p14:creationId xmlns:p14="http://schemas.microsoft.com/office/powerpoint/2010/main" val="1430847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Harry Potter</a:t>
            </a:r>
            <a:br>
              <a:rPr lang="en-US" altLang="en-US" sz="2800" i="1" dirty="0">
                <a:solidFill>
                  <a:schemeClr val="bg1"/>
                </a:solidFill>
              </a:rPr>
            </a:br>
            <a:r>
              <a:rPr lang="en-US" altLang="en-US" sz="2800" i="1" dirty="0">
                <a:solidFill>
                  <a:schemeClr val="bg1"/>
                </a:solidFill>
              </a:rPr>
              <a:t>(Slides and Notebook from Lecture 2)</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188953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dirty="0"/>
              <a:t>Harry Potter Character Information Application</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50228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7D9DB3-36C9-7B47-8C21-C262C19BC8DD}"/>
              </a:ext>
            </a:extLst>
          </p:cNvPr>
          <p:cNvSpPr>
            <a:spLocks noGrp="1"/>
          </p:cNvSpPr>
          <p:nvPr>
            <p:ph idx="1"/>
          </p:nvPr>
        </p:nvSpPr>
        <p:spPr>
          <a:xfrm>
            <a:off x="4876799" y="584916"/>
            <a:ext cx="3962400" cy="4038600"/>
          </a:xfrm>
        </p:spPr>
        <p:txBody>
          <a:bodyPr/>
          <a:lstStyle/>
          <a:p>
            <a:pPr marL="0" indent="0">
              <a:buNone/>
            </a:pPr>
            <a:r>
              <a:rPr lang="en-US" sz="1600" dirty="0"/>
              <a:t>15 columns:</a:t>
            </a:r>
          </a:p>
          <a:p>
            <a:pPr>
              <a:spcBef>
                <a:spcPts val="0"/>
              </a:spcBef>
              <a:spcAft>
                <a:spcPts val="200"/>
              </a:spcAft>
            </a:pPr>
            <a:r>
              <a:rPr lang="en-US" sz="1400" dirty="0"/>
              <a:t>Id</a:t>
            </a:r>
          </a:p>
          <a:p>
            <a:pPr>
              <a:spcBef>
                <a:spcPts val="0"/>
              </a:spcBef>
              <a:spcAft>
                <a:spcPts val="200"/>
              </a:spcAft>
            </a:pPr>
            <a:r>
              <a:rPr lang="en-US" sz="1400" dirty="0"/>
              <a:t>Name</a:t>
            </a:r>
          </a:p>
          <a:p>
            <a:pPr>
              <a:spcBef>
                <a:spcPts val="0"/>
              </a:spcBef>
              <a:spcAft>
                <a:spcPts val="200"/>
              </a:spcAft>
            </a:pPr>
            <a:r>
              <a:rPr lang="en-US" sz="1400" dirty="0"/>
              <a:t>Gender</a:t>
            </a:r>
          </a:p>
          <a:p>
            <a:pPr>
              <a:spcBef>
                <a:spcPts val="0"/>
              </a:spcBef>
              <a:spcAft>
                <a:spcPts val="200"/>
              </a:spcAft>
            </a:pPr>
            <a:r>
              <a:rPr lang="en-US" sz="1400" dirty="0"/>
              <a:t>Job</a:t>
            </a:r>
          </a:p>
          <a:p>
            <a:pPr>
              <a:spcBef>
                <a:spcPts val="0"/>
              </a:spcBef>
              <a:spcAft>
                <a:spcPts val="200"/>
              </a:spcAft>
            </a:pPr>
            <a:r>
              <a:rPr lang="en-US" sz="1400" dirty="0"/>
              <a:t>House</a:t>
            </a:r>
          </a:p>
          <a:p>
            <a:pPr>
              <a:spcBef>
                <a:spcPts val="0"/>
              </a:spcBef>
              <a:spcAft>
                <a:spcPts val="200"/>
              </a:spcAft>
            </a:pPr>
            <a:r>
              <a:rPr lang="en-US" sz="1400" dirty="0"/>
              <a:t>Wand</a:t>
            </a:r>
          </a:p>
          <a:p>
            <a:pPr>
              <a:spcBef>
                <a:spcPts val="0"/>
              </a:spcBef>
              <a:spcAft>
                <a:spcPts val="200"/>
              </a:spcAft>
            </a:pPr>
            <a:r>
              <a:rPr lang="en-US" sz="1400" dirty="0"/>
              <a:t>Patronus</a:t>
            </a:r>
          </a:p>
          <a:p>
            <a:pPr>
              <a:spcBef>
                <a:spcPts val="0"/>
              </a:spcBef>
              <a:spcAft>
                <a:spcPts val="200"/>
              </a:spcAft>
            </a:pPr>
            <a:r>
              <a:rPr lang="en-US" sz="1400" dirty="0"/>
              <a:t>Species</a:t>
            </a:r>
          </a:p>
          <a:p>
            <a:pPr>
              <a:spcBef>
                <a:spcPts val="0"/>
              </a:spcBef>
              <a:spcAft>
                <a:spcPts val="200"/>
              </a:spcAft>
            </a:pPr>
            <a:r>
              <a:rPr lang="en-US" sz="1400" dirty="0"/>
              <a:t>Blood status</a:t>
            </a:r>
          </a:p>
          <a:p>
            <a:pPr>
              <a:spcBef>
                <a:spcPts val="0"/>
              </a:spcBef>
              <a:spcAft>
                <a:spcPts val="200"/>
              </a:spcAft>
            </a:pPr>
            <a:r>
              <a:rPr lang="en-US" sz="1400" dirty="0"/>
              <a:t>Hair </a:t>
            </a:r>
            <a:r>
              <a:rPr lang="en-US" sz="1400" dirty="0" err="1"/>
              <a:t>colour</a:t>
            </a:r>
            <a:endParaRPr lang="en-US" sz="1400" dirty="0"/>
          </a:p>
          <a:p>
            <a:pPr>
              <a:spcBef>
                <a:spcPts val="0"/>
              </a:spcBef>
              <a:spcAft>
                <a:spcPts val="200"/>
              </a:spcAft>
            </a:pPr>
            <a:r>
              <a:rPr lang="en-US" sz="1400" dirty="0"/>
              <a:t>Eye </a:t>
            </a:r>
            <a:r>
              <a:rPr lang="en-US" sz="1400" dirty="0" err="1"/>
              <a:t>colour</a:t>
            </a:r>
            <a:endParaRPr lang="en-US" sz="1400" dirty="0"/>
          </a:p>
          <a:p>
            <a:pPr>
              <a:spcBef>
                <a:spcPts val="0"/>
              </a:spcBef>
              <a:spcAft>
                <a:spcPts val="200"/>
              </a:spcAft>
            </a:pPr>
            <a:r>
              <a:rPr lang="en-US" sz="1400" dirty="0"/>
              <a:t>Loyalty</a:t>
            </a:r>
            <a:endParaRPr lang="en-US" dirty="0"/>
          </a:p>
          <a:p>
            <a:pPr>
              <a:spcBef>
                <a:spcPts val="0"/>
              </a:spcBef>
              <a:spcAft>
                <a:spcPts val="200"/>
              </a:spcAft>
            </a:pPr>
            <a:r>
              <a:rPr lang="en-US" sz="1400" dirty="0"/>
              <a:t>Skills</a:t>
            </a:r>
          </a:p>
          <a:p>
            <a:pPr>
              <a:spcBef>
                <a:spcPts val="0"/>
              </a:spcBef>
              <a:spcAft>
                <a:spcPts val="200"/>
              </a:spcAft>
            </a:pPr>
            <a:r>
              <a:rPr lang="en-US" sz="1400" dirty="0"/>
              <a:t>Birth</a:t>
            </a:r>
          </a:p>
          <a:p>
            <a:pPr>
              <a:spcBef>
                <a:spcPts val="0"/>
              </a:spcBef>
              <a:spcAft>
                <a:spcPts val="200"/>
              </a:spcAft>
            </a:pPr>
            <a:r>
              <a:rPr lang="en-US" sz="1400" dirty="0"/>
              <a:t>Death</a:t>
            </a:r>
            <a:endParaRPr lang="en-US" sz="1000" dirty="0"/>
          </a:p>
        </p:txBody>
      </p:sp>
      <p:sp>
        <p:nvSpPr>
          <p:cNvPr id="3" name="Title 2">
            <a:extLst>
              <a:ext uri="{FF2B5EF4-FFF2-40B4-BE49-F238E27FC236}">
                <a16:creationId xmlns:a16="http://schemas.microsoft.com/office/drawing/2014/main" id="{A803E5D2-C475-784B-8162-19B2E321FF82}"/>
              </a:ext>
            </a:extLst>
          </p:cNvPr>
          <p:cNvSpPr>
            <a:spLocks noGrp="1"/>
          </p:cNvSpPr>
          <p:nvPr>
            <p:ph type="title"/>
          </p:nvPr>
        </p:nvSpPr>
        <p:spPr/>
        <p:txBody>
          <a:bodyPr/>
          <a:lstStyle/>
          <a:p>
            <a:r>
              <a:rPr lang="en-US" dirty="0"/>
              <a:t>The Data – </a:t>
            </a:r>
            <a:r>
              <a:rPr lang="en-US" dirty="0" err="1"/>
              <a:t>Characters.csv</a:t>
            </a:r>
            <a:endParaRPr lang="en-US" dirty="0"/>
          </a:p>
        </p:txBody>
      </p:sp>
      <p:pic>
        <p:nvPicPr>
          <p:cNvPr id="4" name="Picture 3">
            <a:extLst>
              <a:ext uri="{FF2B5EF4-FFF2-40B4-BE49-F238E27FC236}">
                <a16:creationId xmlns:a16="http://schemas.microsoft.com/office/drawing/2014/main" id="{78DCD5F1-816A-874D-92B1-DED9B8EB429F}"/>
              </a:ext>
            </a:extLst>
          </p:cNvPr>
          <p:cNvPicPr>
            <a:picLocks noChangeAspect="1"/>
          </p:cNvPicPr>
          <p:nvPr/>
        </p:nvPicPr>
        <p:blipFill>
          <a:blip r:embed="rId2"/>
          <a:stretch>
            <a:fillRect/>
          </a:stretch>
        </p:blipFill>
        <p:spPr>
          <a:xfrm>
            <a:off x="76200" y="588672"/>
            <a:ext cx="4793559" cy="3980588"/>
          </a:xfrm>
          <a:prstGeom prst="rect">
            <a:avLst/>
          </a:prstGeom>
        </p:spPr>
      </p:pic>
      <p:sp>
        <p:nvSpPr>
          <p:cNvPr id="6" name="TextBox 5">
            <a:extLst>
              <a:ext uri="{FF2B5EF4-FFF2-40B4-BE49-F238E27FC236}">
                <a16:creationId xmlns:a16="http://schemas.microsoft.com/office/drawing/2014/main" id="{5B84F8E5-88B7-F447-B935-0B125D7A0089}"/>
              </a:ext>
            </a:extLst>
          </p:cNvPr>
          <p:cNvSpPr txBox="1"/>
          <p:nvPr/>
        </p:nvSpPr>
        <p:spPr>
          <a:xfrm>
            <a:off x="6066459" y="1008339"/>
            <a:ext cx="3009927" cy="2462213"/>
          </a:xfrm>
          <a:prstGeom prst="rect">
            <a:avLst/>
          </a:prstGeom>
          <a:noFill/>
        </p:spPr>
        <p:txBody>
          <a:bodyPr wrap="none" rtlCol="0">
            <a:spAutoFit/>
          </a:bodyPr>
          <a:lstStyle/>
          <a:p>
            <a:pPr marL="285750" indent="-285750">
              <a:buFont typeface="Arial" panose="020B0604020202020204" pitchFamily="34" charset="0"/>
              <a:buChar char="•"/>
            </a:pPr>
            <a:r>
              <a:rPr lang="en-US" sz="1400" dirty="0"/>
              <a:t>Downloaded the file.</a:t>
            </a:r>
          </a:p>
          <a:p>
            <a:pPr marL="285750" indent="-285750">
              <a:buFont typeface="Arial" panose="020B0604020202020204" pitchFamily="34" charset="0"/>
              <a:buChar char="•"/>
            </a:pPr>
            <a:r>
              <a:rPr lang="en-US" sz="1400" dirty="0"/>
              <a:t>The columns are separated by ‘;’</a:t>
            </a:r>
          </a:p>
          <a:p>
            <a:pPr marL="285750" indent="-285750">
              <a:buFont typeface="Arial" panose="020B0604020202020204" pitchFamily="34" charset="0"/>
              <a:buChar char="•"/>
            </a:pPr>
            <a:r>
              <a:rPr lang="en-US" sz="1400" dirty="0"/>
              <a:t>Despite being “Comma”</a:t>
            </a:r>
            <a:br>
              <a:rPr lang="en-US" sz="1400" dirty="0"/>
            </a:br>
            <a:r>
              <a:rPr lang="en-US" sz="1400" dirty="0"/>
              <a:t>Separated Values, other</a:t>
            </a:r>
            <a:br>
              <a:rPr lang="en-US" sz="1400" dirty="0"/>
            </a:br>
            <a:r>
              <a:rPr lang="en-US" sz="1400" dirty="0"/>
              <a:t>separators are common.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Loaded using </a:t>
            </a:r>
            <a:r>
              <a:rPr lang="en-US" sz="1400" dirty="0" err="1"/>
              <a:t>DataGrip</a:t>
            </a:r>
            <a:r>
              <a:rPr lang="en-US" sz="1400" dirty="0"/>
              <a:t> into MySQL</a:t>
            </a:r>
          </a:p>
          <a:p>
            <a:pPr marL="742950" lvl="1" indent="-285750">
              <a:buFont typeface="Arial" panose="020B0604020202020204" pitchFamily="34" charset="0"/>
              <a:buChar char="•"/>
            </a:pPr>
            <a:r>
              <a:rPr lang="en-US" sz="1400" dirty="0"/>
              <a:t>Connect</a:t>
            </a:r>
          </a:p>
          <a:p>
            <a:pPr marL="742950" lvl="1" indent="-285750">
              <a:buFont typeface="Arial" panose="020B0604020202020204" pitchFamily="34" charset="0"/>
              <a:buChar char="•"/>
            </a:pPr>
            <a:r>
              <a:rPr lang="en-US" sz="1400" dirty="0"/>
              <a:t>Create Schema</a:t>
            </a:r>
          </a:p>
          <a:p>
            <a:pPr marL="742950" lvl="1" indent="-285750">
              <a:buFont typeface="Arial" panose="020B0604020202020204" pitchFamily="34" charset="0"/>
              <a:buChar char="•"/>
            </a:pPr>
            <a:r>
              <a:rPr lang="en-US" sz="1400" dirty="0"/>
              <a:t>Use Schema</a:t>
            </a:r>
          </a:p>
          <a:p>
            <a:pPr marL="742950" lvl="1" indent="-285750">
              <a:buFont typeface="Arial" panose="020B0604020202020204" pitchFamily="34" charset="0"/>
              <a:buChar char="•"/>
            </a:pPr>
            <a:r>
              <a:rPr lang="en-US" sz="1400" dirty="0"/>
              <a:t>Use the data load tool.</a:t>
            </a:r>
          </a:p>
        </p:txBody>
      </p:sp>
    </p:spTree>
    <p:extLst>
      <p:ext uri="{BB962C8B-B14F-4D97-AF65-F5344CB8AC3E}">
        <p14:creationId xmlns:p14="http://schemas.microsoft.com/office/powerpoint/2010/main" val="195863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EC190-3FB4-5E42-A40C-D520E3099DE0}"/>
              </a:ext>
            </a:extLst>
          </p:cNvPr>
          <p:cNvSpPr>
            <a:spLocks noGrp="1"/>
          </p:cNvSpPr>
          <p:nvPr>
            <p:ph type="title"/>
          </p:nvPr>
        </p:nvSpPr>
        <p:spPr/>
        <p:txBody>
          <a:bodyPr/>
          <a:lstStyle/>
          <a:p>
            <a:r>
              <a:rPr lang="en-US" dirty="0"/>
              <a:t>But First, Let’s Look at the Data</a:t>
            </a:r>
          </a:p>
        </p:txBody>
      </p:sp>
      <p:sp>
        <p:nvSpPr>
          <p:cNvPr id="5" name="TextBox 4">
            <a:extLst>
              <a:ext uri="{FF2B5EF4-FFF2-40B4-BE49-F238E27FC236}">
                <a16:creationId xmlns:a16="http://schemas.microsoft.com/office/drawing/2014/main" id="{29554579-F3D4-2C47-8172-E0388ECBEE6A}"/>
              </a:ext>
            </a:extLst>
          </p:cNvPr>
          <p:cNvSpPr txBox="1"/>
          <p:nvPr/>
        </p:nvSpPr>
        <p:spPr>
          <a:xfrm>
            <a:off x="457200" y="481077"/>
            <a:ext cx="4467441" cy="1231106"/>
          </a:xfrm>
          <a:prstGeom prst="rect">
            <a:avLst/>
          </a:prstGeom>
          <a:noFill/>
        </p:spPr>
        <p:txBody>
          <a:bodyPr wrap="none" rtlCol="0">
            <a:spAutoFit/>
          </a:bodyPr>
          <a:lstStyle/>
          <a:p>
            <a:r>
              <a:rPr lang="en-US" sz="1400" u="sng" dirty="0"/>
              <a:t>There are some weird characters, no pun intended.</a:t>
            </a:r>
          </a:p>
          <a:p>
            <a:pPr marL="171450" indent="-171450">
              <a:buFont typeface="Arial" panose="020B0604020202020204" pitchFamily="34" charset="0"/>
              <a:buChar char="•"/>
            </a:pPr>
            <a:r>
              <a:rPr lang="en-US" sz="1200" dirty="0"/>
              <a:t>9º" Chestnut dragon heartstring</a:t>
            </a:r>
          </a:p>
          <a:p>
            <a:pPr marL="171450" indent="-171450">
              <a:buFont typeface="Arial" panose="020B0604020202020204" pitchFamily="34" charset="0"/>
              <a:buChar char="•"/>
            </a:pPr>
            <a:r>
              <a:rPr lang="en-US" sz="1200" dirty="0"/>
              <a:t>Dumbledore's Army |Hogwarts School of Witchcraft and Wizardry</a:t>
            </a:r>
          </a:p>
          <a:p>
            <a:pPr marL="171450" indent="-171450">
              <a:buFont typeface="Arial" panose="020B0604020202020204" pitchFamily="34" charset="0"/>
              <a:buChar char="•"/>
            </a:pPr>
            <a:r>
              <a:rPr lang="el-GR" sz="1200" dirty="0"/>
              <a:t>9Ω" </a:t>
            </a:r>
            <a:r>
              <a:rPr lang="en-US" sz="1200" dirty="0"/>
              <a:t>Fir dragon heartstring</a:t>
            </a:r>
          </a:p>
          <a:p>
            <a:pPr marL="171450" indent="-171450">
              <a:buFont typeface="Arial" panose="020B0604020202020204" pitchFamily="34" charset="0"/>
              <a:buChar char="•"/>
            </a:pPr>
            <a:r>
              <a:rPr lang="en-US" sz="1200" dirty="0" err="1"/>
              <a:t>Professor†of†Transfiguration</a:t>
            </a:r>
            <a:r>
              <a:rPr lang="en-US" sz="1200" dirty="0"/>
              <a:t>†| Head of Gryffindor</a:t>
            </a:r>
          </a:p>
          <a:p>
            <a:endParaRPr lang="en-US" sz="1200" dirty="0"/>
          </a:p>
        </p:txBody>
      </p:sp>
      <p:pic>
        <p:nvPicPr>
          <p:cNvPr id="8" name="Picture 7">
            <a:extLst>
              <a:ext uri="{FF2B5EF4-FFF2-40B4-BE49-F238E27FC236}">
                <a16:creationId xmlns:a16="http://schemas.microsoft.com/office/drawing/2014/main" id="{5ECCEDE4-5305-3349-988D-98AA4ABF96FE}"/>
              </a:ext>
            </a:extLst>
          </p:cNvPr>
          <p:cNvPicPr>
            <a:picLocks noChangeAspect="1"/>
          </p:cNvPicPr>
          <p:nvPr/>
        </p:nvPicPr>
        <p:blipFill>
          <a:blip r:embed="rId2"/>
          <a:stretch>
            <a:fillRect/>
          </a:stretch>
        </p:blipFill>
        <p:spPr>
          <a:xfrm>
            <a:off x="304800" y="1581038"/>
            <a:ext cx="7004254" cy="2971911"/>
          </a:xfrm>
          <a:prstGeom prst="rect">
            <a:avLst/>
          </a:prstGeom>
        </p:spPr>
      </p:pic>
      <p:sp>
        <p:nvSpPr>
          <p:cNvPr id="9" name="TextBox 8">
            <a:extLst>
              <a:ext uri="{FF2B5EF4-FFF2-40B4-BE49-F238E27FC236}">
                <a16:creationId xmlns:a16="http://schemas.microsoft.com/office/drawing/2014/main" id="{CF235B4B-E097-0F49-838D-1B3322934484}"/>
              </a:ext>
            </a:extLst>
          </p:cNvPr>
          <p:cNvSpPr txBox="1"/>
          <p:nvPr/>
        </p:nvSpPr>
        <p:spPr>
          <a:xfrm>
            <a:off x="5562600" y="590550"/>
            <a:ext cx="171656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How did this happen?</a:t>
            </a:r>
          </a:p>
          <a:p>
            <a:pPr marL="171450" indent="-171450">
              <a:buFont typeface="Arial" panose="020B0604020202020204" pitchFamily="34" charset="0"/>
              <a:buChar char="•"/>
            </a:pPr>
            <a:r>
              <a:rPr lang="en-US" sz="1200" dirty="0"/>
              <a:t>What do we do?</a:t>
            </a:r>
          </a:p>
        </p:txBody>
      </p:sp>
    </p:spTree>
    <p:extLst>
      <p:ext uri="{BB962C8B-B14F-4D97-AF65-F5344CB8AC3E}">
        <p14:creationId xmlns:p14="http://schemas.microsoft.com/office/powerpoint/2010/main" val="3105109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0696D-CFD8-0448-925A-AE7BFA35D78A}"/>
              </a:ext>
            </a:extLst>
          </p:cNvPr>
          <p:cNvSpPr>
            <a:spLocks noGrp="1"/>
          </p:cNvSpPr>
          <p:nvPr>
            <p:ph idx="1"/>
          </p:nvPr>
        </p:nvSpPr>
        <p:spPr>
          <a:xfrm>
            <a:off x="154324" y="514350"/>
            <a:ext cx="8913475" cy="4038600"/>
          </a:xfrm>
        </p:spPr>
        <p:txBody>
          <a:bodyPr/>
          <a:lstStyle/>
          <a:p>
            <a:pPr>
              <a:spcBef>
                <a:spcPts val="0"/>
              </a:spcBef>
              <a:spcAft>
                <a:spcPts val="200"/>
              </a:spcAft>
            </a:pPr>
            <a:r>
              <a:rPr lang="en-US" sz="1600" dirty="0"/>
              <a:t>Some of the issues are character encoding/set issues:</a:t>
            </a:r>
          </a:p>
          <a:p>
            <a:pPr lvl="1">
              <a:spcBef>
                <a:spcPts val="0"/>
              </a:spcBef>
              <a:spcAft>
                <a:spcPts val="200"/>
              </a:spcAft>
            </a:pPr>
            <a:r>
              <a:rPr lang="en-US" sz="1400" dirty="0"/>
              <a:t>“In computing, data storage, and data transmission, character encoding is used to represent a repertoire of characters by some kind of encoding system that assigns a number to each character for digital representation.”</a:t>
            </a:r>
            <a:br>
              <a:rPr lang="en-US" sz="1400" dirty="0"/>
            </a:br>
            <a:r>
              <a:rPr lang="en-US" sz="1400" dirty="0"/>
              <a:t>(</a:t>
            </a:r>
            <a:r>
              <a:rPr lang="en-US" sz="1400" dirty="0">
                <a:hlinkClick r:id="rId2"/>
              </a:rPr>
              <a:t>https://en.wikipedia.org/wiki/Character_encoding</a:t>
            </a:r>
            <a:r>
              <a:rPr lang="en-US" sz="1400" dirty="0"/>
              <a:t>)</a:t>
            </a:r>
          </a:p>
          <a:p>
            <a:pPr lvl="1">
              <a:spcBef>
                <a:spcPts val="0"/>
              </a:spcBef>
              <a:spcAft>
                <a:spcPts val="200"/>
              </a:spcAft>
            </a:pPr>
            <a:r>
              <a:rPr lang="en-US" sz="1400" dirty="0"/>
              <a:t>“A character set is a collection of characters that might be used by multiple languages.” (</a:t>
            </a:r>
            <a:r>
              <a:rPr lang="en-US" sz="1400" dirty="0">
                <a:hlinkClick r:id="rId2"/>
              </a:rPr>
              <a:t>https://en.wikipedia.org/wiki/Character_encoding</a:t>
            </a:r>
            <a:r>
              <a:rPr lang="en-US" sz="1400" dirty="0"/>
              <a:t>) </a:t>
            </a:r>
          </a:p>
          <a:p>
            <a:pPr>
              <a:spcBef>
                <a:spcPts val="0"/>
              </a:spcBef>
              <a:spcAft>
                <a:spcPts val="200"/>
              </a:spcAft>
            </a:pPr>
            <a:r>
              <a:rPr lang="en-US" sz="1600" dirty="0"/>
              <a:t>This will be a common issue when dealing with string data that you import to build your database.</a:t>
            </a:r>
          </a:p>
          <a:p>
            <a:pPr>
              <a:spcBef>
                <a:spcPts val="0"/>
              </a:spcBef>
              <a:spcAft>
                <a:spcPts val="200"/>
              </a:spcAft>
            </a:pPr>
            <a:r>
              <a:rPr lang="en-US" sz="1600" dirty="0"/>
              <a:t>This is especially true if the data comes from “data scraping”.  </a:t>
            </a:r>
          </a:p>
          <a:p>
            <a:pPr lvl="1">
              <a:spcBef>
                <a:spcPts val="0"/>
              </a:spcBef>
              <a:spcAft>
                <a:spcPts val="200"/>
              </a:spcAft>
            </a:pPr>
            <a:r>
              <a:rPr lang="en-US" sz="1400" dirty="0"/>
              <a:t>“Data scraping is a technique in which a computer program extracts data from human-readable output coming from another program.”</a:t>
            </a:r>
            <a:br>
              <a:rPr lang="en-US" sz="1400" dirty="0"/>
            </a:br>
            <a:r>
              <a:rPr lang="en-US" sz="1400" dirty="0"/>
              <a:t>(</a:t>
            </a:r>
            <a:r>
              <a:rPr lang="en-US" sz="1400" dirty="0">
                <a:hlinkClick r:id="rId3"/>
              </a:rPr>
              <a:t>https://en.wikipedia.org/wiki/Data_scraping</a:t>
            </a:r>
            <a:r>
              <a:rPr lang="en-US" sz="1400" dirty="0"/>
              <a:t>)</a:t>
            </a:r>
          </a:p>
          <a:p>
            <a:pPr lvl="1">
              <a:spcBef>
                <a:spcPts val="0"/>
              </a:spcBef>
              <a:spcAft>
                <a:spcPts val="200"/>
              </a:spcAft>
            </a:pPr>
            <a:r>
              <a:rPr lang="en-US" sz="1400" dirty="0"/>
              <a:t>There are several types of scraping: screen scraping, web scraping, ... ...</a:t>
            </a:r>
          </a:p>
          <a:p>
            <a:pPr>
              <a:spcBef>
                <a:spcPts val="0"/>
              </a:spcBef>
              <a:spcAft>
                <a:spcPts val="200"/>
              </a:spcAft>
            </a:pPr>
            <a:r>
              <a:rPr lang="en-US" sz="1600" dirty="0"/>
              <a:t>That is what happened here. The data comes from web scraping a wiki page.</a:t>
            </a:r>
            <a:br>
              <a:rPr lang="en-US" sz="1600" dirty="0"/>
            </a:br>
            <a:endParaRPr lang="en-US" sz="1600" dirty="0"/>
          </a:p>
        </p:txBody>
      </p:sp>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Analysis (I)</a:t>
            </a:r>
          </a:p>
        </p:txBody>
      </p:sp>
      <p:pic>
        <p:nvPicPr>
          <p:cNvPr id="5" name="Picture 4">
            <a:extLst>
              <a:ext uri="{FF2B5EF4-FFF2-40B4-BE49-F238E27FC236}">
                <a16:creationId xmlns:a16="http://schemas.microsoft.com/office/drawing/2014/main" id="{5D00034C-A9D2-9E40-ABCE-07BAAB0FEDE8}"/>
              </a:ext>
            </a:extLst>
          </p:cNvPr>
          <p:cNvPicPr>
            <a:picLocks noChangeAspect="1"/>
          </p:cNvPicPr>
          <p:nvPr/>
        </p:nvPicPr>
        <p:blipFill>
          <a:blip r:embed="rId4"/>
          <a:stretch>
            <a:fillRect/>
          </a:stretch>
        </p:blipFill>
        <p:spPr>
          <a:xfrm>
            <a:off x="124717" y="3943350"/>
            <a:ext cx="8382000" cy="709979"/>
          </a:xfrm>
          <a:prstGeom prst="rect">
            <a:avLst/>
          </a:prstGeom>
        </p:spPr>
      </p:pic>
    </p:spTree>
    <p:extLst>
      <p:ext uri="{BB962C8B-B14F-4D97-AF65-F5344CB8AC3E}">
        <p14:creationId xmlns:p14="http://schemas.microsoft.com/office/powerpoint/2010/main" val="29057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00790" y="81915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228600" y="2647950"/>
            <a:ext cx="7494167"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Remember this comment from lecture 2? You will now see one reason why.</a:t>
            </a:r>
          </a:p>
        </p:txBody>
      </p:sp>
    </p:spTree>
    <p:extLst>
      <p:ext uri="{BB962C8B-B14F-4D97-AF65-F5344CB8AC3E}">
        <p14:creationId xmlns:p14="http://schemas.microsoft.com/office/powerpoint/2010/main" val="2251274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482C2-3A93-354C-9656-943A8BBF729C}"/>
              </a:ext>
            </a:extLst>
          </p:cNvPr>
          <p:cNvSpPr>
            <a:spLocks noGrp="1"/>
          </p:cNvSpPr>
          <p:nvPr>
            <p:ph type="title"/>
          </p:nvPr>
        </p:nvSpPr>
        <p:spPr/>
        <p:txBody>
          <a:bodyPr/>
          <a:lstStyle/>
          <a:p>
            <a:r>
              <a:rPr lang="en-US" dirty="0"/>
              <a:t>Character Encodings/Character Sets</a:t>
            </a:r>
          </a:p>
        </p:txBody>
      </p:sp>
      <p:pic>
        <p:nvPicPr>
          <p:cNvPr id="4" name="Picture 3">
            <a:extLst>
              <a:ext uri="{FF2B5EF4-FFF2-40B4-BE49-F238E27FC236}">
                <a16:creationId xmlns:a16="http://schemas.microsoft.com/office/drawing/2014/main" id="{4FCF6C57-EA52-B947-8B55-4CCFFB357733}"/>
              </a:ext>
            </a:extLst>
          </p:cNvPr>
          <p:cNvPicPr>
            <a:picLocks noChangeAspect="1"/>
          </p:cNvPicPr>
          <p:nvPr/>
        </p:nvPicPr>
        <p:blipFill>
          <a:blip r:embed="rId2"/>
          <a:stretch>
            <a:fillRect/>
          </a:stretch>
        </p:blipFill>
        <p:spPr>
          <a:xfrm>
            <a:off x="381000" y="514350"/>
            <a:ext cx="8039217" cy="3962400"/>
          </a:xfrm>
          <a:prstGeom prst="rect">
            <a:avLst/>
          </a:prstGeom>
        </p:spPr>
      </p:pic>
    </p:spTree>
    <p:extLst>
      <p:ext uri="{BB962C8B-B14F-4D97-AF65-F5344CB8AC3E}">
        <p14:creationId xmlns:p14="http://schemas.microsoft.com/office/powerpoint/2010/main" val="681471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Character Set Usage over Time</a:t>
            </a:r>
          </a:p>
        </p:txBody>
      </p:sp>
      <p:pic>
        <p:nvPicPr>
          <p:cNvPr id="7" name="Picture 6">
            <a:extLst>
              <a:ext uri="{FF2B5EF4-FFF2-40B4-BE49-F238E27FC236}">
                <a16:creationId xmlns:a16="http://schemas.microsoft.com/office/drawing/2014/main" id="{719B5A65-C87B-434C-AD9F-AB67CAEE6719}"/>
              </a:ext>
            </a:extLst>
          </p:cNvPr>
          <p:cNvPicPr>
            <a:picLocks noChangeAspect="1"/>
          </p:cNvPicPr>
          <p:nvPr/>
        </p:nvPicPr>
        <p:blipFill>
          <a:blip r:embed="rId2"/>
          <a:stretch>
            <a:fillRect/>
          </a:stretch>
        </p:blipFill>
        <p:spPr>
          <a:xfrm>
            <a:off x="838200" y="514350"/>
            <a:ext cx="7551879" cy="3757830"/>
          </a:xfrm>
          <a:prstGeom prst="rect">
            <a:avLst/>
          </a:prstGeom>
        </p:spPr>
      </p:pic>
      <p:sp>
        <p:nvSpPr>
          <p:cNvPr id="8" name="Rectangle 7">
            <a:extLst>
              <a:ext uri="{FF2B5EF4-FFF2-40B4-BE49-F238E27FC236}">
                <a16:creationId xmlns:a16="http://schemas.microsoft.com/office/drawing/2014/main" id="{2C3E5F41-5C19-C744-82B0-D9FCD079AF09}"/>
              </a:ext>
            </a:extLst>
          </p:cNvPr>
          <p:cNvSpPr/>
          <p:nvPr/>
        </p:nvSpPr>
        <p:spPr>
          <a:xfrm>
            <a:off x="609600" y="4304916"/>
            <a:ext cx="7315200" cy="369332"/>
          </a:xfrm>
          <a:prstGeom prst="rect">
            <a:avLst/>
          </a:prstGeom>
        </p:spPr>
        <p:txBody>
          <a:bodyPr wrap="square">
            <a:spAutoFit/>
          </a:bodyPr>
          <a:lstStyle/>
          <a:p>
            <a:r>
              <a:rPr lang="en-US" dirty="0"/>
              <a:t>https://www.w3.org/International/questions/</a:t>
            </a:r>
            <a:r>
              <a:rPr lang="en-US" dirty="0" err="1"/>
              <a:t>qa</a:t>
            </a:r>
            <a:r>
              <a:rPr lang="en-US" dirty="0"/>
              <a:t>-who-uses-</a:t>
            </a:r>
            <a:r>
              <a:rPr lang="en-US" dirty="0" err="1"/>
              <a:t>unicode</a:t>
            </a:r>
            <a:endParaRPr lang="en-US" dirty="0"/>
          </a:p>
        </p:txBody>
      </p:sp>
    </p:spTree>
    <p:extLst>
      <p:ext uri="{BB962C8B-B14F-4D97-AF65-F5344CB8AC3E}">
        <p14:creationId xmlns:p14="http://schemas.microsoft.com/office/powerpoint/2010/main" val="958566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A99C-297B-884F-AB1B-4A2DCD8D86B9}"/>
              </a:ext>
            </a:extLst>
          </p:cNvPr>
          <p:cNvSpPr>
            <a:spLocks noGrp="1"/>
          </p:cNvSpPr>
          <p:nvPr>
            <p:ph idx="1"/>
          </p:nvPr>
        </p:nvSpPr>
        <p:spPr>
          <a:xfrm>
            <a:off x="152400" y="514350"/>
            <a:ext cx="8915400" cy="4114800"/>
          </a:xfrm>
        </p:spPr>
        <p:txBody>
          <a:bodyPr/>
          <a:lstStyle/>
          <a:p>
            <a:r>
              <a:rPr lang="en-US" sz="1800" dirty="0"/>
              <a:t>Consider </a:t>
            </a:r>
            <a:r>
              <a:rPr lang="en-US" sz="1800" b="1" dirty="0"/>
              <a:t>Job</a:t>
            </a:r>
            <a:r>
              <a:rPr lang="en-US" sz="1800" dirty="0"/>
              <a:t> column entry: “</a:t>
            </a:r>
            <a:r>
              <a:rPr lang="en-US" sz="1800" dirty="0" err="1"/>
              <a:t>Professor†of†Transfiguration</a:t>
            </a:r>
            <a:r>
              <a:rPr lang="en-US" sz="1800" dirty="0"/>
              <a:t>†| Head of Gryffindor”</a:t>
            </a:r>
          </a:p>
          <a:p>
            <a:r>
              <a:rPr lang="en-US" sz="1800" dirty="0"/>
              <a:t>There are two odd characters: “†” and “|”</a:t>
            </a:r>
          </a:p>
          <a:p>
            <a:r>
              <a:rPr lang="en-US" sz="1800" dirty="0"/>
              <a:t>How should I correct/interpret the strings? My interpretation is:</a:t>
            </a:r>
          </a:p>
          <a:p>
            <a:pPr lvl="1"/>
            <a:r>
              <a:rPr lang="en-US" sz="1600" dirty="0"/>
              <a:t>Replace “†” with “ “.</a:t>
            </a:r>
          </a:p>
          <a:p>
            <a:pPr lvl="1"/>
            <a:r>
              <a:rPr lang="en-US" sz="1600" dirty="0"/>
              <a:t>The “|” means that the person has two jobs:</a:t>
            </a:r>
          </a:p>
          <a:p>
            <a:pPr lvl="2"/>
            <a:r>
              <a:rPr lang="en-US" sz="1400" dirty="0"/>
              <a:t>Professor of Transfiguration</a:t>
            </a:r>
          </a:p>
          <a:p>
            <a:pPr lvl="2"/>
            <a:r>
              <a:rPr lang="en-US" sz="1400" dirty="0"/>
              <a:t>Head of Gryffindor</a:t>
            </a:r>
          </a:p>
          <a:p>
            <a:pPr lvl="1"/>
            <a:r>
              <a:rPr lang="en-US" sz="1600" dirty="0"/>
              <a:t>The </a:t>
            </a:r>
            <a:r>
              <a:rPr lang="en-US" sz="1600" b="1" dirty="0"/>
              <a:t>Job</a:t>
            </a:r>
            <a:r>
              <a:rPr lang="en-US" sz="1600" dirty="0"/>
              <a:t> column is a </a:t>
            </a:r>
            <a:r>
              <a:rPr lang="en-US" sz="1600" b="1" dirty="0"/>
              <a:t>multivalued</a:t>
            </a:r>
            <a:r>
              <a:rPr lang="en-US" sz="1600" dirty="0"/>
              <a:t> attribute.</a:t>
            </a:r>
          </a:p>
          <a:p>
            <a:pPr lvl="1"/>
            <a:r>
              <a:rPr lang="en-US" sz="1600" dirty="0"/>
              <a:t>The character “|” indicates that a text string is one string containing multiple values for an attribute.</a:t>
            </a:r>
          </a:p>
          <a:p>
            <a:r>
              <a:rPr lang="en-US" sz="1800" dirty="0"/>
              <a:t>Can I always replace non-|, odd characters with “  “?</a:t>
            </a:r>
          </a:p>
          <a:p>
            <a:pPr lvl="1"/>
            <a:r>
              <a:rPr lang="en-US" sz="1600" dirty="0"/>
              <a:t>‘</a:t>
            </a:r>
            <a:r>
              <a:rPr lang="el-GR" sz="1600" dirty="0"/>
              <a:t>9Ω" </a:t>
            </a:r>
            <a:r>
              <a:rPr lang="en-US" sz="1600" dirty="0"/>
              <a:t>Fir dragon heartstring’ and ‘9º" Chestnut dragon heartstring’ would wind up having an extra space. I want 9”, not 9 “.</a:t>
            </a:r>
          </a:p>
          <a:p>
            <a:pPr lvl="1"/>
            <a:r>
              <a:rPr lang="en-US" sz="1600" dirty="0"/>
              <a:t>The cleanup is getting complicated.</a:t>
            </a:r>
          </a:p>
          <a:p>
            <a:pPr marL="0" indent="0">
              <a:buNone/>
            </a:pPr>
            <a:endParaRPr lang="en-US" sz="1800" dirty="0"/>
          </a:p>
        </p:txBody>
      </p:sp>
      <p:sp>
        <p:nvSpPr>
          <p:cNvPr id="3" name="Title 2">
            <a:extLst>
              <a:ext uri="{FF2B5EF4-FFF2-40B4-BE49-F238E27FC236}">
                <a16:creationId xmlns:a16="http://schemas.microsoft.com/office/drawing/2014/main" id="{2FBBDE0C-C02A-0946-80AB-29E10E2D939E}"/>
              </a:ext>
            </a:extLst>
          </p:cNvPr>
          <p:cNvSpPr>
            <a:spLocks noGrp="1"/>
          </p:cNvSpPr>
          <p:nvPr>
            <p:ph type="title"/>
          </p:nvPr>
        </p:nvSpPr>
        <p:spPr/>
        <p:txBody>
          <a:bodyPr/>
          <a:lstStyle/>
          <a:p>
            <a:r>
              <a:rPr lang="en-US" dirty="0"/>
              <a:t>But, ... ...</a:t>
            </a:r>
          </a:p>
        </p:txBody>
      </p:sp>
    </p:spTree>
    <p:extLst>
      <p:ext uri="{BB962C8B-B14F-4D97-AF65-F5344CB8AC3E}">
        <p14:creationId xmlns:p14="http://schemas.microsoft.com/office/powerpoint/2010/main" val="1930269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1CDF9-3459-0A44-8161-3A642F7DC4E5}"/>
              </a:ext>
            </a:extLst>
          </p:cNvPr>
          <p:cNvSpPr>
            <a:spLocks noGrp="1"/>
          </p:cNvSpPr>
          <p:nvPr>
            <p:ph idx="1"/>
          </p:nvPr>
        </p:nvSpPr>
        <p:spPr/>
        <p:txBody>
          <a:bodyPr/>
          <a:lstStyle/>
          <a:p>
            <a:r>
              <a:rPr lang="en-US" sz="1800" dirty="0"/>
              <a:t>In this dataset, I can use a set of rules for data clean up:</a:t>
            </a:r>
          </a:p>
          <a:p>
            <a:pPr lvl="1"/>
            <a:r>
              <a:rPr lang="en-US" sz="1600" dirty="0"/>
              <a:t>Two characters separated by † maps to two characters separated by “ “ (space).</a:t>
            </a:r>
          </a:p>
          <a:p>
            <a:pPr lvl="1"/>
            <a:r>
              <a:rPr lang="en-US" sz="1600" dirty="0"/>
              <a:t>A number and “ separated by an odd character maps the the number and “</a:t>
            </a:r>
          </a:p>
          <a:p>
            <a:pPr lvl="1"/>
            <a:r>
              <a:rPr lang="en-US" sz="1600" dirty="0"/>
              <a:t>Strings of the form s1 | s2 | s3 maps to [s1, s2, s3]</a:t>
            </a:r>
          </a:p>
          <a:p>
            <a:pPr lvl="1"/>
            <a:r>
              <a:rPr lang="en-US" sz="1600" dirty="0"/>
              <a:t>etc.</a:t>
            </a:r>
          </a:p>
          <a:p>
            <a:r>
              <a:rPr lang="en-US" sz="1800" dirty="0"/>
              <a:t>Well, I could write a custom function for each rule,</a:t>
            </a:r>
          </a:p>
          <a:p>
            <a:pPr lvl="1"/>
            <a:r>
              <a:rPr lang="en-US" sz="1600" dirty="0"/>
              <a:t>But what happens when I find I need other rules.</a:t>
            </a:r>
          </a:p>
          <a:p>
            <a:pPr lvl="1"/>
            <a:r>
              <a:rPr lang="en-US" sz="1600" dirty="0"/>
              <a:t>It would be nice if there were some kind of tools that helps.</a:t>
            </a:r>
          </a:p>
          <a:p>
            <a:r>
              <a:rPr lang="en-US" sz="1800" dirty="0"/>
              <a:t>A </a:t>
            </a:r>
            <a:r>
              <a:rPr lang="en-US" sz="1800" b="1" dirty="0"/>
              <a:t>regular expression </a:t>
            </a:r>
            <a:r>
              <a:rPr lang="en-US" sz="1800" dirty="0"/>
              <a:t>is a sequence of characters that define a search pattern. Usually, such patterns are used by string-searching algorithms for "find" or "find and replace" operations on strings, or for input validation. It is a technique developed in theoretical computer science and formal language theory.</a:t>
            </a:r>
            <a:br>
              <a:rPr lang="en-US" sz="1800" dirty="0"/>
            </a:br>
            <a:r>
              <a:rPr lang="en-US" sz="1800" dirty="0"/>
              <a:t>(https://</a:t>
            </a:r>
            <a:r>
              <a:rPr lang="en-US" sz="1800" dirty="0" err="1"/>
              <a:t>en.wikipedia.org</a:t>
            </a:r>
            <a:r>
              <a:rPr lang="en-US" sz="1800" dirty="0"/>
              <a:t>/wiki/</a:t>
            </a:r>
            <a:r>
              <a:rPr lang="en-US" sz="1800" dirty="0" err="1"/>
              <a:t>Regular_expression</a:t>
            </a:r>
            <a:r>
              <a:rPr lang="en-US" sz="1800" dirty="0"/>
              <a:t>)</a:t>
            </a:r>
          </a:p>
        </p:txBody>
      </p:sp>
      <p:sp>
        <p:nvSpPr>
          <p:cNvPr id="3" name="Title 2">
            <a:extLst>
              <a:ext uri="{FF2B5EF4-FFF2-40B4-BE49-F238E27FC236}">
                <a16:creationId xmlns:a16="http://schemas.microsoft.com/office/drawing/2014/main" id="{F4D7C2AC-C40E-CE4C-BCEF-A815956DD19A}"/>
              </a:ext>
            </a:extLst>
          </p:cNvPr>
          <p:cNvSpPr>
            <a:spLocks noGrp="1"/>
          </p:cNvSpPr>
          <p:nvPr>
            <p:ph type="title"/>
          </p:nvPr>
        </p:nvSpPr>
        <p:spPr/>
        <p:txBody>
          <a:bodyPr/>
          <a:lstStyle/>
          <a:p>
            <a:r>
              <a:rPr lang="en-US" dirty="0"/>
              <a:t>The Cleanup is Rule-Based</a:t>
            </a:r>
          </a:p>
        </p:txBody>
      </p:sp>
    </p:spTree>
    <p:extLst>
      <p:ext uri="{BB962C8B-B14F-4D97-AF65-F5344CB8AC3E}">
        <p14:creationId xmlns:p14="http://schemas.microsoft.com/office/powerpoint/2010/main" val="16704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3DE15-E902-8E4D-9729-5E8452AE8E45}"/>
              </a:ext>
            </a:extLst>
          </p:cNvPr>
          <p:cNvSpPr>
            <a:spLocks noGrp="1"/>
          </p:cNvSpPr>
          <p:nvPr>
            <p:ph idx="1"/>
          </p:nvPr>
        </p:nvSpPr>
        <p:spPr/>
        <p:txBody>
          <a:bodyPr/>
          <a:lstStyle/>
          <a:p>
            <a:r>
              <a:rPr lang="en-US" sz="1800" dirty="0"/>
              <a:t>How about strings of the form s1 | s2 | s3 maps to [s1, s2, s3].</a:t>
            </a:r>
            <a:br>
              <a:rPr lang="en-US" sz="1800" dirty="0"/>
            </a:br>
            <a:r>
              <a:rPr lang="en-US" sz="1800" dirty="0"/>
              <a:t>Is this cool?</a:t>
            </a:r>
          </a:p>
          <a:p>
            <a:r>
              <a:rPr lang="en-US" sz="1800" dirty="0"/>
              <a:t>All the data entity sets we have seen have had simple types/value attributes.</a:t>
            </a:r>
            <a:br>
              <a:rPr lang="en-US" sz="1800" dirty="0"/>
            </a:br>
            <a:r>
              <a:rPr lang="en-US" sz="1800" b="1" dirty="0"/>
              <a:t>Depends on the database model, e.g. relational, document, ...</a:t>
            </a:r>
            <a:endParaRPr lang="en-US" sz="1800" dirty="0"/>
          </a:p>
          <a:p>
            <a:endParaRPr lang="en-US" sz="1800" dirty="0"/>
          </a:p>
        </p:txBody>
      </p:sp>
      <p:sp>
        <p:nvSpPr>
          <p:cNvPr id="3" name="Title 2">
            <a:extLst>
              <a:ext uri="{FF2B5EF4-FFF2-40B4-BE49-F238E27FC236}">
                <a16:creationId xmlns:a16="http://schemas.microsoft.com/office/drawing/2014/main" id="{91123189-D100-D349-8D34-4EB5616C755F}"/>
              </a:ext>
            </a:extLst>
          </p:cNvPr>
          <p:cNvSpPr>
            <a:spLocks noGrp="1"/>
          </p:cNvSpPr>
          <p:nvPr>
            <p:ph type="title"/>
          </p:nvPr>
        </p:nvSpPr>
        <p:spPr/>
        <p:txBody>
          <a:bodyPr/>
          <a:lstStyle/>
          <a:p>
            <a:r>
              <a:rPr lang="en-US" dirty="0"/>
              <a:t>Multivalued Attributes</a:t>
            </a:r>
          </a:p>
        </p:txBody>
      </p:sp>
      <p:pic>
        <p:nvPicPr>
          <p:cNvPr id="4" name="Picture 37" descr="1">
            <a:extLst>
              <a:ext uri="{FF2B5EF4-FFF2-40B4-BE49-F238E27FC236}">
                <a16:creationId xmlns:a16="http://schemas.microsoft.com/office/drawing/2014/main" id="{D637CD05-15B5-0A4C-8445-0DD42A7E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330"/>
          <a:stretch>
            <a:fillRect/>
          </a:stretch>
        </p:blipFill>
        <p:spPr bwMode="auto">
          <a:xfrm>
            <a:off x="316604" y="1956566"/>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A512463-112C-9645-B0C5-9A283AFFD27C}"/>
              </a:ext>
            </a:extLst>
          </p:cNvPr>
          <p:cNvPicPr>
            <a:picLocks noChangeAspect="1"/>
          </p:cNvPicPr>
          <p:nvPr/>
        </p:nvPicPr>
        <p:blipFill>
          <a:blip r:embed="rId3"/>
          <a:stretch>
            <a:fillRect/>
          </a:stretch>
        </p:blipFill>
        <p:spPr>
          <a:xfrm>
            <a:off x="4751352" y="1797050"/>
            <a:ext cx="3749231" cy="2832100"/>
          </a:xfrm>
          <a:prstGeom prst="rect">
            <a:avLst/>
          </a:prstGeom>
        </p:spPr>
      </p:pic>
    </p:spTree>
    <p:extLst>
      <p:ext uri="{BB962C8B-B14F-4D97-AF65-F5344CB8AC3E}">
        <p14:creationId xmlns:p14="http://schemas.microsoft.com/office/powerpoint/2010/main" val="4191622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4098992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497215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r>
              <a:rPr lang="en-US" dirty="0"/>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r>
              <a:rPr lang="en-US" dirty="0"/>
              <a:t>Relational Data</a:t>
            </a:r>
          </a:p>
        </p:txBody>
      </p:sp>
    </p:spTree>
    <p:extLst>
      <p:ext uri="{BB962C8B-B14F-4D97-AF65-F5344CB8AC3E}">
        <p14:creationId xmlns:p14="http://schemas.microsoft.com/office/powerpoint/2010/main" val="1628021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120B58-78B3-9A4B-9242-792CC18663EE}"/>
              </a:ext>
            </a:extLst>
          </p:cNvPr>
          <p:cNvSpPr>
            <a:spLocks noGrp="1"/>
          </p:cNvSpPr>
          <p:nvPr>
            <p:ph idx="1"/>
          </p:nvPr>
        </p:nvSpPr>
        <p:spPr/>
        <p:txBody>
          <a:bodyPr/>
          <a:lstStyle/>
          <a:p>
            <a:r>
              <a:rPr lang="en-US" sz="1600" dirty="0"/>
              <a:t>What are these regular expressions </a:t>
            </a:r>
            <a:r>
              <a:rPr lang="en-US" sz="1600" dirty="0" err="1"/>
              <a:t>whereout</a:t>
            </a:r>
            <a:r>
              <a:rPr lang="en-US" sz="1600" dirty="0"/>
              <a:t> you speak?</a:t>
            </a:r>
          </a:p>
          <a:p>
            <a:r>
              <a:rPr lang="en-US" sz="1600" dirty="0"/>
              <a:t>Many environments come with regular expressions functions for searching and transforming strings.</a:t>
            </a:r>
          </a:p>
          <a:p>
            <a:pPr lvl="1"/>
            <a:r>
              <a:rPr lang="en-US" sz="1400" dirty="0"/>
              <a:t>Python: Lib/</a:t>
            </a:r>
            <a:r>
              <a:rPr lang="en-US" sz="1400" dirty="0" err="1"/>
              <a:t>re.py</a:t>
            </a:r>
            <a:r>
              <a:rPr lang="en-US" sz="1400" dirty="0"/>
              <a:t> (</a:t>
            </a:r>
            <a:r>
              <a:rPr lang="en-US" sz="1400" dirty="0">
                <a:hlinkClick r:id="rId2"/>
              </a:rPr>
              <a:t>https://docs.python.org/3/library/re.html</a:t>
            </a:r>
            <a:r>
              <a:rPr lang="en-US" sz="1400" dirty="0"/>
              <a:t>) </a:t>
            </a:r>
          </a:p>
          <a:p>
            <a:pPr lvl="1"/>
            <a:r>
              <a:rPr lang="en-US" sz="1400" dirty="0"/>
              <a:t>Java: </a:t>
            </a:r>
            <a:r>
              <a:rPr lang="en-US" sz="1400" dirty="0" err="1"/>
              <a:t>java.util.regex</a:t>
            </a:r>
            <a:r>
              <a:rPr lang="en-US" sz="1400" dirty="0"/>
              <a:t> (</a:t>
            </a:r>
            <a:r>
              <a:rPr lang="en-US" sz="1400" dirty="0">
                <a:hlinkClick r:id="rId3"/>
              </a:rPr>
              <a:t>https://www.w3schools.com/java/java_regex.asp</a:t>
            </a:r>
            <a:r>
              <a:rPr lang="en-US" sz="1400" dirty="0"/>
              <a:t>)</a:t>
            </a:r>
          </a:p>
          <a:p>
            <a:pPr lvl="1"/>
            <a:r>
              <a:rPr lang="en-US" sz="1400" dirty="0"/>
              <a:t>"SNOBOL ("</a:t>
            </a:r>
            <a:r>
              <a:rPr lang="en-US" sz="1400" dirty="0" err="1"/>
              <a:t>StriNg</a:t>
            </a:r>
            <a:r>
              <a:rPr lang="en-US" sz="1400" dirty="0"/>
              <a:t> Oriented and </a:t>
            </a:r>
            <a:r>
              <a:rPr lang="en-US" sz="1400" dirty="0" err="1"/>
              <a:t>symBOlic</a:t>
            </a:r>
            <a:r>
              <a:rPr lang="en-US" sz="1400" dirty="0"/>
              <a:t> Language") is a series of programming languages ... ... having patterns as a first-class data type.”</a:t>
            </a:r>
            <a:br>
              <a:rPr lang="en-US" sz="1400" dirty="0"/>
            </a:br>
            <a:r>
              <a:rPr lang="en-US" sz="1400" dirty="0"/>
              <a:t>(</a:t>
            </a:r>
            <a:r>
              <a:rPr lang="en-US" sz="1400" dirty="0">
                <a:hlinkClick r:id="rId4"/>
              </a:rPr>
              <a:t>https://en.wikipedia.org/wiki/SNOBOL</a:t>
            </a:r>
            <a:r>
              <a:rPr lang="en-US" sz="1400" dirty="0"/>
              <a:t>)</a:t>
            </a:r>
          </a:p>
          <a:p>
            <a:pPr lvl="1"/>
            <a:r>
              <a:rPr lang="en-US" sz="1400" dirty="0"/>
              <a:t>Most SQL databases have some from of regular</a:t>
            </a:r>
            <a:br>
              <a:rPr lang="en-US" sz="1400" dirty="0"/>
            </a:br>
            <a:r>
              <a:rPr lang="en-US" sz="1400" dirty="0"/>
              <a:t>expression library, but the libraries differ from</a:t>
            </a:r>
            <a:br>
              <a:rPr lang="en-US" sz="1400" dirty="0"/>
            </a:br>
            <a:r>
              <a:rPr lang="en-US" sz="1400" dirty="0"/>
              <a:t>product to product.</a:t>
            </a:r>
          </a:p>
        </p:txBody>
      </p:sp>
      <p:sp>
        <p:nvSpPr>
          <p:cNvPr id="5" name="Title 4">
            <a:extLst>
              <a:ext uri="{FF2B5EF4-FFF2-40B4-BE49-F238E27FC236}">
                <a16:creationId xmlns:a16="http://schemas.microsoft.com/office/drawing/2014/main" id="{9F4DC0DC-77EA-AD47-B00A-C7F85AC64965}"/>
              </a:ext>
            </a:extLst>
          </p:cNvPr>
          <p:cNvSpPr>
            <a:spLocks noGrp="1"/>
          </p:cNvSpPr>
          <p:nvPr>
            <p:ph type="title"/>
          </p:nvPr>
        </p:nvSpPr>
        <p:spPr/>
        <p:txBody>
          <a:bodyPr/>
          <a:lstStyle/>
          <a:p>
            <a:r>
              <a:rPr lang="en-US" dirty="0"/>
              <a:t>But, Before We Leave ... ...</a:t>
            </a:r>
          </a:p>
        </p:txBody>
      </p:sp>
      <p:pic>
        <p:nvPicPr>
          <p:cNvPr id="7" name="Picture 6">
            <a:extLst>
              <a:ext uri="{FF2B5EF4-FFF2-40B4-BE49-F238E27FC236}">
                <a16:creationId xmlns:a16="http://schemas.microsoft.com/office/drawing/2014/main" id="{E4C43302-288B-2244-BCC2-D38C605FDDDA}"/>
              </a:ext>
            </a:extLst>
          </p:cNvPr>
          <p:cNvPicPr>
            <a:picLocks noChangeAspect="1"/>
          </p:cNvPicPr>
          <p:nvPr/>
        </p:nvPicPr>
        <p:blipFill>
          <a:blip r:embed="rId5"/>
          <a:stretch>
            <a:fillRect/>
          </a:stretch>
        </p:blipFill>
        <p:spPr>
          <a:xfrm>
            <a:off x="4800600" y="1897879"/>
            <a:ext cx="3949521" cy="1939601"/>
          </a:xfrm>
          <a:prstGeom prst="rect">
            <a:avLst/>
          </a:prstGeom>
        </p:spPr>
      </p:pic>
      <p:pic>
        <p:nvPicPr>
          <p:cNvPr id="8" name="Picture 7">
            <a:extLst>
              <a:ext uri="{FF2B5EF4-FFF2-40B4-BE49-F238E27FC236}">
                <a16:creationId xmlns:a16="http://schemas.microsoft.com/office/drawing/2014/main" id="{B1E99AF2-A688-1B47-B24F-070F5BDDD762}"/>
              </a:ext>
            </a:extLst>
          </p:cNvPr>
          <p:cNvPicPr>
            <a:picLocks noChangeAspect="1"/>
          </p:cNvPicPr>
          <p:nvPr/>
        </p:nvPicPr>
        <p:blipFill>
          <a:blip r:embed="rId6"/>
          <a:stretch>
            <a:fillRect/>
          </a:stretch>
        </p:blipFill>
        <p:spPr>
          <a:xfrm>
            <a:off x="1678225" y="3877726"/>
            <a:ext cx="3839604" cy="791670"/>
          </a:xfrm>
          <a:prstGeom prst="rect">
            <a:avLst/>
          </a:prstGeom>
        </p:spPr>
      </p:pic>
      <p:pic>
        <p:nvPicPr>
          <p:cNvPr id="9" name="Picture 8">
            <a:extLst>
              <a:ext uri="{FF2B5EF4-FFF2-40B4-BE49-F238E27FC236}">
                <a16:creationId xmlns:a16="http://schemas.microsoft.com/office/drawing/2014/main" id="{498F1CB8-DDAE-8F4F-81EA-1832909CC418}"/>
              </a:ext>
            </a:extLst>
          </p:cNvPr>
          <p:cNvPicPr>
            <a:picLocks noChangeAspect="1"/>
          </p:cNvPicPr>
          <p:nvPr/>
        </p:nvPicPr>
        <p:blipFill>
          <a:blip r:embed="rId7"/>
          <a:stretch>
            <a:fillRect/>
          </a:stretch>
        </p:blipFill>
        <p:spPr>
          <a:xfrm>
            <a:off x="178158" y="3296723"/>
            <a:ext cx="1346539" cy="1352550"/>
          </a:xfrm>
          <a:prstGeom prst="rect">
            <a:avLst/>
          </a:prstGeom>
        </p:spPr>
      </p:pic>
      <p:sp>
        <p:nvSpPr>
          <p:cNvPr id="10" name="TextBox 9">
            <a:extLst>
              <a:ext uri="{FF2B5EF4-FFF2-40B4-BE49-F238E27FC236}">
                <a16:creationId xmlns:a16="http://schemas.microsoft.com/office/drawing/2014/main" id="{2358C60A-654D-AF4B-BFB8-D56DC1E8F4BE}"/>
              </a:ext>
            </a:extLst>
          </p:cNvPr>
          <p:cNvSpPr txBox="1"/>
          <p:nvPr/>
        </p:nvSpPr>
        <p:spPr>
          <a:xfrm>
            <a:off x="2395454" y="3092698"/>
            <a:ext cx="240514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This was FYI.</a:t>
            </a:r>
          </a:p>
          <a:p>
            <a:pPr marL="285750" indent="-285750">
              <a:buFont typeface="Arial" panose="020B0604020202020204" pitchFamily="34" charset="0"/>
              <a:buChar char="•"/>
            </a:pPr>
            <a:r>
              <a:rPr lang="en-US" sz="1400" dirty="0"/>
              <a:t>Not a core part of W4111.</a:t>
            </a:r>
          </a:p>
          <a:p>
            <a:pPr marL="285750" indent="-285750">
              <a:buFont typeface="Arial" panose="020B0604020202020204" pitchFamily="34" charset="0"/>
              <a:buChar char="•"/>
            </a:pPr>
            <a:r>
              <a:rPr lang="en-US" sz="1400" dirty="0"/>
              <a:t>We will play with it a little.</a:t>
            </a:r>
          </a:p>
        </p:txBody>
      </p:sp>
    </p:spTree>
    <p:extLst>
      <p:ext uri="{BB962C8B-B14F-4D97-AF65-F5344CB8AC3E}">
        <p14:creationId xmlns:p14="http://schemas.microsoft.com/office/powerpoint/2010/main" val="1816296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Set-Like 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626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4244327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652172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111390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758095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865750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388481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4222327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579864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3011951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8">
            <a:extLst>
              <a:ext uri="{FF2B5EF4-FFF2-40B4-BE49-F238E27FC236}">
                <a16:creationId xmlns:a16="http://schemas.microsoft.com/office/drawing/2014/main" id="{E40C840C-577D-8F41-B93F-3390A4A0879A}"/>
              </a:ext>
            </a:extLst>
          </p:cNvPr>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A subquery is a query inside a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Logically, the engine calls the subquery when evaluating</a:t>
            </a:r>
            <a:b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every row in processing.</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Correlation means properties from the outer row being evaluated are inputs to the inner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 Return tables if in the FROM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Scalars in the SELECT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Tables or scalars depending on the comparison operator in WHERE.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6852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4224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C16AC-B0F2-C947-98D5-C9F506B58195}"/>
              </a:ext>
            </a:extLst>
          </p:cNvPr>
          <p:cNvSpPr>
            <a:spLocks noGrp="1"/>
          </p:cNvSpPr>
          <p:nvPr>
            <p:ph idx="1"/>
          </p:nvPr>
        </p:nvSpPr>
        <p:spPr>
          <a:xfrm>
            <a:off x="3581400" y="590550"/>
            <a:ext cx="5410200" cy="4038600"/>
          </a:xfrm>
        </p:spPr>
        <p:txBody>
          <a:bodyPr/>
          <a:lstStyle/>
          <a:p>
            <a:r>
              <a:rPr lang="en-US" dirty="0"/>
              <a:t>Raw data when loaded into DB is:</a:t>
            </a:r>
          </a:p>
          <a:p>
            <a:endParaRPr lang="en-US" dirty="0"/>
          </a:p>
          <a:p>
            <a:endParaRPr lang="en-US" dirty="0"/>
          </a:p>
          <a:p>
            <a:r>
              <a:rPr lang="en-US" dirty="0" err="1"/>
              <a:t>Known_for_titles</a:t>
            </a:r>
            <a:r>
              <a:rPr lang="en-US" dirty="0"/>
              <a:t> is a </a:t>
            </a:r>
            <a:r>
              <a:rPr lang="en-US" i="1" dirty="0"/>
              <a:t>multivalued</a:t>
            </a:r>
            <a:r>
              <a:rPr lang="en-US" dirty="0"/>
              <a:t> attribute.</a:t>
            </a:r>
            <a:br>
              <a:rPr lang="en-US" dirty="0"/>
            </a:br>
            <a:r>
              <a:rPr lang="en-US" dirty="0"/>
              <a:t>It is 4 values in a set drawn from a domain.</a:t>
            </a:r>
          </a:p>
          <a:p>
            <a:r>
              <a:rPr lang="en-US" dirty="0"/>
              <a:t>We saw some interesting index issues for a composite attribute.</a:t>
            </a:r>
          </a:p>
          <a:p>
            <a:r>
              <a:rPr lang="en-US" dirty="0"/>
              <a:t>Multivalued attributes also introduce some interesting issues.</a:t>
            </a:r>
          </a:p>
          <a:p>
            <a:r>
              <a:rPr lang="en-US" dirty="0">
                <a:solidFill>
                  <a:srgbClr val="FF0000"/>
                </a:solidFill>
              </a:rPr>
              <a:t>Switch to notebook.</a:t>
            </a:r>
          </a:p>
        </p:txBody>
      </p:sp>
      <p:sp>
        <p:nvSpPr>
          <p:cNvPr id="3" name="Title 2">
            <a:extLst>
              <a:ext uri="{FF2B5EF4-FFF2-40B4-BE49-F238E27FC236}">
                <a16:creationId xmlns:a16="http://schemas.microsoft.com/office/drawing/2014/main" id="{42C5C9E0-F544-4545-B625-2ADB2D5A34F4}"/>
              </a:ext>
            </a:extLst>
          </p:cNvPr>
          <p:cNvSpPr>
            <a:spLocks noGrp="1"/>
          </p:cNvSpPr>
          <p:nvPr>
            <p:ph type="title"/>
          </p:nvPr>
        </p:nvSpPr>
        <p:spPr/>
        <p:txBody>
          <a:bodyPr/>
          <a:lstStyle/>
          <a:p>
            <a:r>
              <a:rPr lang="en-US" dirty="0"/>
              <a:t>IMDB Known For</a:t>
            </a:r>
          </a:p>
        </p:txBody>
      </p:sp>
      <p:pic>
        <p:nvPicPr>
          <p:cNvPr id="4" name="Picture 3">
            <a:extLst>
              <a:ext uri="{FF2B5EF4-FFF2-40B4-BE49-F238E27FC236}">
                <a16:creationId xmlns:a16="http://schemas.microsoft.com/office/drawing/2014/main" id="{4C0EF3B1-3BDA-B641-8B3E-06A1218A999D}"/>
              </a:ext>
            </a:extLst>
          </p:cNvPr>
          <p:cNvPicPr>
            <a:picLocks noChangeAspect="1"/>
          </p:cNvPicPr>
          <p:nvPr/>
        </p:nvPicPr>
        <p:blipFill>
          <a:blip r:embed="rId2"/>
          <a:stretch>
            <a:fillRect/>
          </a:stretch>
        </p:blipFill>
        <p:spPr>
          <a:xfrm>
            <a:off x="172570" y="470665"/>
            <a:ext cx="3331882" cy="2204341"/>
          </a:xfrm>
          <a:prstGeom prst="rect">
            <a:avLst/>
          </a:prstGeom>
        </p:spPr>
      </p:pic>
      <p:pic>
        <p:nvPicPr>
          <p:cNvPr id="5" name="Picture 4">
            <a:extLst>
              <a:ext uri="{FF2B5EF4-FFF2-40B4-BE49-F238E27FC236}">
                <a16:creationId xmlns:a16="http://schemas.microsoft.com/office/drawing/2014/main" id="{3C70AF69-1377-7F45-A2AB-DB12C4240A65}"/>
              </a:ext>
            </a:extLst>
          </p:cNvPr>
          <p:cNvPicPr>
            <a:picLocks noChangeAspect="1"/>
          </p:cNvPicPr>
          <p:nvPr/>
        </p:nvPicPr>
        <p:blipFill>
          <a:blip r:embed="rId3"/>
          <a:stretch>
            <a:fillRect/>
          </a:stretch>
        </p:blipFill>
        <p:spPr>
          <a:xfrm>
            <a:off x="140144" y="2735803"/>
            <a:ext cx="3331882" cy="1606745"/>
          </a:xfrm>
          <a:prstGeom prst="rect">
            <a:avLst/>
          </a:prstGeom>
        </p:spPr>
      </p:pic>
      <p:pic>
        <p:nvPicPr>
          <p:cNvPr id="6" name="Picture 5">
            <a:extLst>
              <a:ext uri="{FF2B5EF4-FFF2-40B4-BE49-F238E27FC236}">
                <a16:creationId xmlns:a16="http://schemas.microsoft.com/office/drawing/2014/main" id="{2EBC8737-1EC6-5846-919E-03113DA8FDEE}"/>
              </a:ext>
            </a:extLst>
          </p:cNvPr>
          <p:cNvPicPr>
            <a:picLocks noChangeAspect="1"/>
          </p:cNvPicPr>
          <p:nvPr/>
        </p:nvPicPr>
        <p:blipFill>
          <a:blip r:embed="rId4"/>
          <a:stretch>
            <a:fillRect/>
          </a:stretch>
        </p:blipFill>
        <p:spPr>
          <a:xfrm>
            <a:off x="3738725" y="959932"/>
            <a:ext cx="5100474" cy="623391"/>
          </a:xfrm>
          <a:prstGeom prst="rect">
            <a:avLst/>
          </a:prstGeom>
        </p:spPr>
      </p:pic>
    </p:spTree>
    <p:extLst>
      <p:ext uri="{BB962C8B-B14F-4D97-AF65-F5344CB8AC3E}">
        <p14:creationId xmlns:p14="http://schemas.microsoft.com/office/powerpoint/2010/main" val="1005292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91685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60069</TotalTime>
  <Words>6547</Words>
  <Application>Microsoft Macintosh PowerPoint</Application>
  <PresentationFormat>On-screen Show (16:9)</PresentationFormat>
  <Paragraphs>702</Paragraphs>
  <Slides>92</Slides>
  <Notes>51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92</vt:i4>
      </vt:variant>
    </vt:vector>
  </HeadingPairs>
  <TitlesOfParts>
    <vt:vector size="110"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2_db-5-grey</vt:lpstr>
      <vt:lpstr>3_db-5-grey</vt:lpstr>
      <vt:lpstr>4_db-5-grey</vt:lpstr>
      <vt:lpstr>5_db-5-grey</vt:lpstr>
      <vt:lpstr>1_Office Theme</vt:lpstr>
      <vt:lpstr>6_db-5-grey</vt:lpstr>
      <vt:lpstr>7_db-5-grey</vt:lpstr>
      <vt:lpstr>PowerPoint Presentation</vt:lpstr>
      <vt:lpstr>PowerPoint Presentation</vt:lpstr>
      <vt:lpstr>PowerPoint Presentation</vt:lpstr>
      <vt:lpstr>Contents</vt:lpstr>
      <vt:lpstr>PowerPoint Presentation</vt:lpstr>
      <vt:lpstr>Consider a Subset of the IMDB Data Model</vt:lpstr>
      <vt:lpstr>Attribute</vt:lpstr>
      <vt:lpstr>Complex Attributes</vt:lpstr>
      <vt:lpstr>IMDB Known For</vt:lpstr>
      <vt:lpstr>Multivalued and Composite Attributes</vt:lpstr>
      <vt:lpstr>PowerPoint Presentation</vt:lpstr>
      <vt:lpstr>PowerPoint Presentation</vt:lpstr>
      <vt:lpstr>Functions and Procedures</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Materialized Views</vt:lpstr>
      <vt:lpstr>Trigger Example – Violating when not to Use</vt:lpstr>
      <vt:lpstr>PowerPoint Presentation</vt:lpstr>
      <vt:lpstr>Comparison</vt:lpstr>
      <vt:lpstr>Comparison – Some Details</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Non-binary Relationship Sets</vt:lpstr>
      <vt:lpstr>Weak Entity Sets</vt:lpstr>
      <vt:lpstr>Weak Entity Sets (Cont.)</vt:lpstr>
      <vt:lpstr>Weak Entity Sets (Cont.)</vt:lpstr>
      <vt:lpstr>PowerPoint Presentation</vt:lpstr>
      <vt:lpstr>Some Worked Data Cleanup Tasks</vt:lpstr>
      <vt:lpstr>PowerPoint Presentation</vt:lpstr>
      <vt:lpstr>Harry Potter Character Information Application</vt:lpstr>
      <vt:lpstr>The Data – Characters.csv</vt:lpstr>
      <vt:lpstr>But First, Let’s Look at the Data</vt:lpstr>
      <vt:lpstr>Analysis (I)</vt:lpstr>
      <vt:lpstr>Character Encodings/Character Sets</vt:lpstr>
      <vt:lpstr>Character Set Usage over Time</vt:lpstr>
      <vt:lpstr>But, ... ...</vt:lpstr>
      <vt:lpstr>The Cleanup is Rule-Based</vt:lpstr>
      <vt:lpstr>Multivalued Attributes</vt:lpstr>
      <vt:lpstr>Data Cleansing</vt:lpstr>
      <vt:lpstr>Data Cleansing</vt:lpstr>
      <vt:lpstr>Next Steps in the Plan</vt:lpstr>
      <vt:lpstr>But, Before We Leave ... ...</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Switch to Notebook</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700</cp:revision>
  <cp:lastPrinted>2018-11-15T21:01:50Z</cp:lastPrinted>
  <dcterms:created xsi:type="dcterms:W3CDTF">2010-04-12T23:12:02Z</dcterms:created>
  <dcterms:modified xsi:type="dcterms:W3CDTF">2021-02-19T15:22:37Z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